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www.onlinedoctranslator.com/es/?utm_source=onlinedoctranslator&amp;utm_medium=pdf&amp;utm_campaign=attribution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911605"/>
            <a:ext cx="5255895" cy="3008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7310">
              <a:lnSpc>
                <a:spcPct val="100000"/>
              </a:lnSpc>
              <a:spcBef>
                <a:spcPts val="100"/>
              </a:spcBef>
            </a:pPr>
            <a:r>
              <a:rPr dirty="0" sz="1050" spc="25" b="1">
                <a:latin typeface="Arial"/>
                <a:cs typeface="Arial"/>
              </a:rPr>
              <a:t>Tutorial:</a:t>
            </a:r>
            <a:r>
              <a:rPr dirty="0" sz="1050" spc="-20" b="1">
                <a:latin typeface="Arial"/>
                <a:cs typeface="Arial"/>
              </a:rPr>
              <a:t> </a:t>
            </a:r>
            <a:r>
              <a:rPr dirty="0" sz="1050" spc="-5" b="1">
                <a:latin typeface="Arial"/>
                <a:cs typeface="Arial"/>
              </a:rPr>
              <a:t>uso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25" b="1">
                <a:latin typeface="Arial"/>
                <a:cs typeface="Arial"/>
              </a:rPr>
              <a:t>de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10" b="1">
                <a:latin typeface="Arial"/>
                <a:cs typeface="Arial"/>
              </a:rPr>
              <a:t>archivos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-25" b="1">
                <a:latin typeface="Arial"/>
                <a:cs typeface="Arial"/>
              </a:rPr>
              <a:t>COMTRADE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45" b="1">
                <a:latin typeface="Arial"/>
                <a:cs typeface="Arial"/>
              </a:rPr>
              <a:t>para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25" b="1">
                <a:latin typeface="Arial"/>
                <a:cs typeface="Arial"/>
              </a:rPr>
              <a:t>pruebas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25" b="1">
                <a:latin typeface="Arial"/>
                <a:cs typeface="Arial"/>
              </a:rPr>
              <a:t>de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spc="20" b="1">
                <a:latin typeface="Arial"/>
                <a:cs typeface="Arial"/>
              </a:rPr>
              <a:t>relés</a:t>
            </a:r>
            <a:endParaRPr sz="1050">
              <a:latin typeface="Arial"/>
              <a:cs typeface="Arial"/>
            </a:endParaRPr>
          </a:p>
          <a:p>
            <a:pPr algn="ctr" marL="2284730" marR="2153920" indent="-22225">
              <a:lnSpc>
                <a:spcPct val="224200"/>
              </a:lnSpc>
              <a:spcBef>
                <a:spcPts val="55"/>
              </a:spcBef>
            </a:pPr>
            <a:r>
              <a:rPr dirty="0" sz="950" spc="10">
                <a:latin typeface="Microsoft Sans Serif"/>
                <a:cs typeface="Microsoft Sans Serif"/>
              </a:rPr>
              <a:t>jay </a:t>
            </a:r>
            <a:r>
              <a:rPr dirty="0" sz="950" spc="20">
                <a:latin typeface="Microsoft Sans Serif"/>
                <a:cs typeface="Microsoft Sans Serif"/>
              </a:rPr>
              <a:t>gosalia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dennis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tierney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algn="ctr" marL="105410">
              <a:lnSpc>
                <a:spcPct val="100000"/>
              </a:lnSpc>
            </a:pPr>
            <a:r>
              <a:rPr dirty="0" sz="900" spc="15">
                <a:latin typeface="Microsoft Sans Serif"/>
                <a:cs typeface="Microsoft Sans Serif"/>
              </a:rPr>
              <a:t>Empresa</a:t>
            </a:r>
            <a:r>
              <a:rPr dirty="0" sz="900" spc="-3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Ingeniería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Doble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850" spc="25" b="1">
                <a:latin typeface="Arial"/>
                <a:cs typeface="Arial"/>
              </a:rPr>
              <a:t>Introducción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12700" marR="120650">
              <a:lnSpc>
                <a:spcPct val="120100"/>
              </a:lnSpc>
              <a:spcBef>
                <a:spcPts val="5"/>
              </a:spcBef>
            </a:pPr>
            <a:r>
              <a:rPr dirty="0" sz="800" spc="5">
                <a:latin typeface="Microsoft Sans Serif"/>
                <a:cs typeface="Microsoft Sans Serif"/>
              </a:rPr>
              <a:t>Desde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inicio </a:t>
            </a:r>
            <a:r>
              <a:rPr dirty="0" sz="800" spc="25">
                <a:latin typeface="Microsoft Sans Serif"/>
                <a:cs typeface="Microsoft Sans Serif"/>
              </a:rPr>
              <a:t>del estándar </a:t>
            </a:r>
            <a:r>
              <a:rPr dirty="0" sz="800" spc="-30">
                <a:latin typeface="Microsoft Sans Serif"/>
                <a:cs typeface="Microsoft Sans Serif"/>
              </a:rPr>
              <a:t>COMTRADE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0">
                <a:latin typeface="Microsoft Sans Serif"/>
                <a:cs typeface="Microsoft Sans Serif"/>
              </a:rPr>
              <a:t>1991 </a:t>
            </a:r>
            <a:r>
              <a:rPr dirty="0" sz="800" spc="-10">
                <a:latin typeface="Microsoft Sans Serif"/>
                <a:cs typeface="Microsoft Sans Serif"/>
              </a:rPr>
              <a:t>(C37.111), </a:t>
            </a:r>
            <a:r>
              <a:rPr dirty="0" sz="800" spc="20">
                <a:latin typeface="Microsoft Sans Serif"/>
                <a:cs typeface="Microsoft Sans Serif"/>
              </a:rPr>
              <a:t>solo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35">
                <a:latin typeface="Microsoft Sans Serif"/>
                <a:cs typeface="Microsoft Sans Serif"/>
              </a:rPr>
              <a:t>pequeño </a:t>
            </a:r>
            <a:r>
              <a:rPr dirty="0" sz="800" spc="45">
                <a:latin typeface="Microsoft Sans Serif"/>
                <a:cs typeface="Microsoft Sans Serif"/>
              </a:rPr>
              <a:t>número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usuarios </a:t>
            </a:r>
            <a:r>
              <a:rPr dirty="0" sz="800" spc="40">
                <a:latin typeface="Microsoft Sans Serif"/>
                <a:cs typeface="Microsoft Sans Serif"/>
              </a:rPr>
              <a:t>lograron </a:t>
            </a:r>
            <a:r>
              <a:rPr dirty="0" sz="800" spc="4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utilizar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30">
                <a:latin typeface="Microsoft Sans Serif"/>
                <a:cs typeface="Microsoft Sans Serif"/>
              </a:rPr>
              <a:t>reproducción </a:t>
            </a:r>
            <a:r>
              <a:rPr dirty="0" sz="800" spc="25">
                <a:latin typeface="Microsoft Sans Serif"/>
                <a:cs typeface="Microsoft Sans Serif"/>
              </a:rPr>
              <a:t>de datos del </a:t>
            </a:r>
            <a:r>
              <a:rPr dirty="0" sz="800" spc="35">
                <a:latin typeface="Microsoft Sans Serif"/>
                <a:cs typeface="Microsoft Sans Serif"/>
              </a:rPr>
              <a:t>registrador </a:t>
            </a:r>
            <a:r>
              <a:rPr dirty="0" sz="800" spc="30">
                <a:latin typeface="Microsoft Sans Serif"/>
                <a:cs typeface="Microsoft Sans Serif"/>
              </a:rPr>
              <a:t>digital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fallas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15">
                <a:latin typeface="Microsoft Sans Serif"/>
                <a:cs typeface="Microsoft Sans Serif"/>
              </a:rPr>
              <a:t>analizar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respuesta </a:t>
            </a:r>
            <a:r>
              <a:rPr dirty="0" sz="800" spc="25">
                <a:latin typeface="Microsoft Sans Serif"/>
                <a:cs typeface="Microsoft Sans Serif"/>
              </a:rPr>
              <a:t>del relé </a:t>
            </a:r>
            <a:r>
              <a:rPr dirty="0" sz="800">
                <a:latin typeface="Microsoft Sans Serif"/>
                <a:cs typeface="Microsoft Sans Serif"/>
              </a:rPr>
              <a:t>a las 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perturbaciones </a:t>
            </a:r>
            <a:r>
              <a:rPr dirty="0" sz="800" spc="25">
                <a:latin typeface="Microsoft Sans Serif"/>
                <a:cs typeface="Microsoft Sans Serif"/>
              </a:rPr>
              <a:t>del </a:t>
            </a:r>
            <a:r>
              <a:rPr dirty="0" sz="800" spc="20">
                <a:latin typeface="Microsoft Sans Serif"/>
                <a:cs typeface="Microsoft Sans Serif"/>
              </a:rPr>
              <a:t>sistema </a:t>
            </a:r>
            <a:r>
              <a:rPr dirty="0" sz="800" spc="15">
                <a:latin typeface="Microsoft Sans Serif"/>
                <a:cs typeface="Microsoft Sans Serif"/>
              </a:rPr>
              <a:t>eléctrico. </a:t>
            </a: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uso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archivos </a:t>
            </a:r>
            <a:r>
              <a:rPr dirty="0" sz="800" spc="-30">
                <a:latin typeface="Microsoft Sans Serif"/>
                <a:cs typeface="Microsoft Sans Serif"/>
              </a:rPr>
              <a:t>COMTRADE </a:t>
            </a:r>
            <a:r>
              <a:rPr dirty="0" sz="800" spc="25">
                <a:latin typeface="Microsoft Sans Serif"/>
                <a:cs typeface="Microsoft Sans Serif"/>
              </a:rPr>
              <a:t>para pruebas de </a:t>
            </a:r>
            <a:r>
              <a:rPr dirty="0" sz="800" spc="30">
                <a:latin typeface="Microsoft Sans Serif"/>
                <a:cs typeface="Microsoft Sans Serif"/>
              </a:rPr>
              <a:t>protección aún </a:t>
            </a:r>
            <a:r>
              <a:rPr dirty="0" sz="800" spc="-10">
                <a:latin typeface="Microsoft Sans Serif"/>
                <a:cs typeface="Microsoft Sans Serif"/>
              </a:rPr>
              <a:t>es 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limitado debido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30">
                <a:latin typeface="Microsoft Sans Serif"/>
                <a:cs typeface="Microsoft Sans Serif"/>
              </a:rPr>
              <a:t>falta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familiaridad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20">
                <a:latin typeface="Microsoft Sans Serif"/>
                <a:cs typeface="Microsoft Sans Serif"/>
              </a:rPr>
              <a:t>usuarios con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estándar. Una </a:t>
            </a:r>
            <a:r>
              <a:rPr dirty="0" sz="800" spc="30">
                <a:latin typeface="Microsoft Sans Serif"/>
                <a:cs typeface="Microsoft Sans Serif"/>
              </a:rPr>
              <a:t>buena comprensión </a:t>
            </a:r>
            <a:r>
              <a:rPr dirty="0" sz="800" spc="25">
                <a:latin typeface="Microsoft Sans Serif"/>
                <a:cs typeface="Microsoft Sans Serif"/>
              </a:rPr>
              <a:t>del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estándar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30">
                <a:latin typeface="Microsoft Sans Serif"/>
                <a:cs typeface="Microsoft Sans Serif"/>
              </a:rPr>
              <a:t>COMTRADE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permite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usuario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crear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fácilmente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nuevo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archivo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modificar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archivo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existente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probar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protección.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28000"/>
              </a:lnSpc>
            </a:pPr>
            <a:r>
              <a:rPr dirty="0" sz="750" spc="-15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intención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este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tutorial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explicar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estructura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básica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archivos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30">
                <a:latin typeface="Microsoft Sans Serif"/>
                <a:cs typeface="Microsoft Sans Serif"/>
              </a:rPr>
              <a:t>COMTRADE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25">
                <a:latin typeface="Microsoft Sans Serif"/>
                <a:cs typeface="Microsoft Sans Serif"/>
              </a:rPr>
              <a:t>familiarizar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al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usuario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forma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editar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crear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archivos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30">
                <a:latin typeface="Microsoft Sans Serif"/>
                <a:cs typeface="Microsoft Sans Serif"/>
              </a:rPr>
              <a:t>COMTRADE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usarlos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las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pruebas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protección.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140072"/>
            <a:ext cx="55372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b="1">
                <a:latin typeface="Arial"/>
                <a:cs typeface="Arial"/>
              </a:rPr>
              <a:t>Visión</a:t>
            </a:r>
            <a:r>
              <a:rPr dirty="0" sz="450" spc="-30" b="1">
                <a:latin typeface="Arial"/>
                <a:cs typeface="Arial"/>
              </a:rPr>
              <a:t> </a:t>
            </a:r>
            <a:r>
              <a:rPr dirty="0" sz="450" spc="10" b="1">
                <a:latin typeface="Arial"/>
                <a:cs typeface="Arial"/>
              </a:rPr>
              <a:t>de</a:t>
            </a:r>
            <a:r>
              <a:rPr dirty="0" sz="450" spc="-30" b="1">
                <a:latin typeface="Arial"/>
                <a:cs typeface="Arial"/>
              </a:rPr>
              <a:t> </a:t>
            </a:r>
            <a:r>
              <a:rPr dirty="0" sz="450" spc="10" b="1">
                <a:latin typeface="Arial"/>
                <a:cs typeface="Arial"/>
              </a:rPr>
              <a:t>conjunto</a:t>
            </a:r>
            <a:endParaRPr sz="4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4396485"/>
            <a:ext cx="5375910" cy="2399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860">
              <a:lnSpc>
                <a:spcPct val="127699"/>
              </a:lnSpc>
              <a:spcBef>
                <a:spcPts val="100"/>
              </a:spcBef>
            </a:pPr>
            <a:r>
              <a:rPr dirty="0" sz="750" spc="-35">
                <a:latin typeface="Microsoft Sans Serif"/>
                <a:cs typeface="Microsoft Sans Serif"/>
              </a:rPr>
              <a:t>El </a:t>
            </a:r>
            <a:r>
              <a:rPr dirty="0" sz="750" spc="25">
                <a:latin typeface="Microsoft Sans Serif"/>
                <a:cs typeface="Microsoft Sans Serif"/>
              </a:rPr>
              <a:t>usuario </a:t>
            </a:r>
            <a:r>
              <a:rPr dirty="0" sz="750" spc="20">
                <a:latin typeface="Microsoft Sans Serif"/>
                <a:cs typeface="Microsoft Sans Serif"/>
              </a:rPr>
              <a:t>instala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30">
                <a:latin typeface="Microsoft Sans Serif"/>
                <a:cs typeface="Microsoft Sans Serif"/>
              </a:rPr>
              <a:t>registrador digital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fallas </a:t>
            </a:r>
            <a:r>
              <a:rPr dirty="0" sz="750" spc="-40">
                <a:latin typeface="Microsoft Sans Serif"/>
                <a:cs typeface="Microsoft Sans Serif"/>
              </a:rPr>
              <a:t>(DFR) </a:t>
            </a:r>
            <a:r>
              <a:rPr dirty="0" sz="750" spc="25">
                <a:latin typeface="Microsoft Sans Serif"/>
                <a:cs typeface="Microsoft Sans Serif"/>
              </a:rPr>
              <a:t>para </a:t>
            </a:r>
            <a:r>
              <a:rPr dirty="0" sz="750" spc="30">
                <a:latin typeface="Microsoft Sans Serif"/>
                <a:cs typeface="Microsoft Sans Serif"/>
              </a:rPr>
              <a:t>capturar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20">
                <a:latin typeface="Microsoft Sans Serif"/>
                <a:cs typeface="Microsoft Sans Serif"/>
              </a:rPr>
              <a:t>eventos del </a:t>
            </a:r>
            <a:r>
              <a:rPr dirty="0" sz="750" spc="15">
                <a:latin typeface="Microsoft Sans Serif"/>
                <a:cs typeface="Microsoft Sans Serif"/>
              </a:rPr>
              <a:t>sistema </a:t>
            </a:r>
            <a:r>
              <a:rPr dirty="0" sz="750" spc="25">
                <a:latin typeface="Microsoft Sans Serif"/>
                <a:cs typeface="Microsoft Sans Serif"/>
              </a:rPr>
              <a:t>de energía </a:t>
            </a:r>
            <a:r>
              <a:rPr dirty="0" sz="750">
                <a:latin typeface="Microsoft Sans Serif"/>
                <a:cs typeface="Microsoft Sans Serif"/>
              </a:rPr>
              <a:t>a </a:t>
            </a:r>
            <a:r>
              <a:rPr dirty="0" sz="750" spc="30">
                <a:latin typeface="Microsoft Sans Serif"/>
                <a:cs typeface="Microsoft Sans Serif"/>
              </a:rPr>
              <a:t>medida que </a:t>
            </a:r>
            <a:r>
              <a:rPr dirty="0" sz="750" spc="3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ocurren. </a:t>
            </a:r>
            <a:r>
              <a:rPr dirty="0" sz="750" spc="-5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datos capturados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25">
                <a:latin typeface="Microsoft Sans Serif"/>
                <a:cs typeface="Microsoft Sans Serif"/>
              </a:rPr>
              <a:t>utilizan </a:t>
            </a:r>
            <a:r>
              <a:rPr dirty="0" sz="750" spc="30">
                <a:latin typeface="Microsoft Sans Serif"/>
                <a:cs typeface="Microsoft Sans Serif"/>
              </a:rPr>
              <a:t>luego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10">
                <a:latin typeface="Microsoft Sans Serif"/>
                <a:cs typeface="Microsoft Sans Serif"/>
              </a:rPr>
              <a:t>el análisis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estos </a:t>
            </a:r>
            <a:r>
              <a:rPr dirty="0" sz="750" spc="15">
                <a:latin typeface="Microsoft Sans Serif"/>
                <a:cs typeface="Microsoft Sans Serif"/>
              </a:rPr>
              <a:t>eventos. </a:t>
            </a:r>
            <a:r>
              <a:rPr dirty="0" sz="750" spc="20">
                <a:latin typeface="Microsoft Sans Serif"/>
                <a:cs typeface="Microsoft Sans Serif"/>
              </a:rPr>
              <a:t>Como </a:t>
            </a:r>
            <a:r>
              <a:rPr dirty="0" sz="750" spc="25">
                <a:latin typeface="Microsoft Sans Serif"/>
                <a:cs typeface="Microsoft Sans Serif"/>
              </a:rPr>
              <a:t>resultado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5">
                <a:latin typeface="Microsoft Sans Serif"/>
                <a:cs typeface="Microsoft Sans Serif"/>
              </a:rPr>
              <a:t>análisis,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25">
                <a:latin typeface="Microsoft Sans Serif"/>
                <a:cs typeface="Microsoft Sans Serif"/>
              </a:rPr>
              <a:t>usuario </a:t>
            </a:r>
            <a:r>
              <a:rPr dirty="0" sz="750" spc="3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puede </a:t>
            </a:r>
            <a:r>
              <a:rPr dirty="0" sz="750" spc="15">
                <a:latin typeface="Microsoft Sans Serif"/>
                <a:cs typeface="Microsoft Sans Serif"/>
              </a:rPr>
              <a:t>realizar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15">
                <a:latin typeface="Microsoft Sans Serif"/>
                <a:cs typeface="Microsoft Sans Serif"/>
              </a:rPr>
              <a:t>ajustes </a:t>
            </a:r>
            <a:r>
              <a:rPr dirty="0" sz="750" spc="10">
                <a:latin typeface="Microsoft Sans Serif"/>
                <a:cs typeface="Microsoft Sans Serif"/>
              </a:rPr>
              <a:t>necesarios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configuración de </a:t>
            </a:r>
            <a:r>
              <a:rPr dirty="0" sz="750" spc="10">
                <a:latin typeface="Microsoft Sans Serif"/>
                <a:cs typeface="Microsoft Sans Serif"/>
              </a:rPr>
              <a:t>los relés, </a:t>
            </a:r>
            <a:r>
              <a:rPr dirty="0" sz="750" spc="35">
                <a:latin typeface="Microsoft Sans Serif"/>
                <a:cs typeface="Microsoft Sans Serif"/>
              </a:rPr>
              <a:t>interruptores, </a:t>
            </a:r>
            <a:r>
              <a:rPr dirty="0" sz="750" spc="30">
                <a:latin typeface="Microsoft Sans Serif"/>
                <a:cs typeface="Microsoft Sans Serif"/>
              </a:rPr>
              <a:t>transformadores, </a:t>
            </a:r>
            <a:r>
              <a:rPr dirty="0" sz="750" spc="10">
                <a:latin typeface="Microsoft Sans Serif"/>
                <a:cs typeface="Microsoft Sans Serif"/>
              </a:rPr>
              <a:t>etc. </a:t>
            </a:r>
            <a:r>
              <a:rPr dirty="0" sz="750" spc="-5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datos </a:t>
            </a:r>
            <a:r>
              <a:rPr dirty="0" sz="750" spc="3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capturados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también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pueden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utilizar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análisis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operaciones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cuestionables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no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operaciones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esquemas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protección.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899"/>
              </a:lnSpc>
            </a:pP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pasado,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25">
                <a:latin typeface="Microsoft Sans Serif"/>
                <a:cs typeface="Microsoft Sans Serif"/>
              </a:rPr>
              <a:t>era </a:t>
            </a:r>
            <a:r>
              <a:rPr dirty="0" sz="950" spc="30">
                <a:latin typeface="Microsoft Sans Serif"/>
                <a:cs typeface="Microsoft Sans Serif"/>
              </a:rPr>
              <a:t>conveniente </a:t>
            </a:r>
            <a:r>
              <a:rPr dirty="0" sz="950" spc="40">
                <a:latin typeface="Microsoft Sans Serif"/>
                <a:cs typeface="Microsoft Sans Serif"/>
              </a:rPr>
              <a:t>ni </a:t>
            </a:r>
            <a:r>
              <a:rPr dirty="0" sz="950" spc="35">
                <a:latin typeface="Microsoft Sans Serif"/>
                <a:cs typeface="Microsoft Sans Serif"/>
              </a:rPr>
              <a:t>rentable </a:t>
            </a:r>
            <a:r>
              <a:rPr dirty="0" sz="950" spc="45">
                <a:latin typeface="Microsoft Sans Serif"/>
                <a:cs typeface="Microsoft Sans Serif"/>
              </a:rPr>
              <a:t>reproducir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0">
                <a:latin typeface="Microsoft Sans Serif"/>
                <a:cs typeface="Microsoft Sans Serif"/>
              </a:rPr>
              <a:t>datos grabados 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esquema de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protección para </a:t>
            </a:r>
            <a:r>
              <a:rPr dirty="0" sz="950" spc="25">
                <a:latin typeface="Microsoft Sans Serif"/>
                <a:cs typeface="Microsoft Sans Serif"/>
              </a:rPr>
              <a:t>evaluar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rendimiento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protección.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equipo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prueba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programación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necesarios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eran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dominio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fabricante.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usuario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necesitaba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solicitar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tiempo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fabricante para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prueba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5">
                <a:latin typeface="Microsoft Sans Serif"/>
                <a:cs typeface="Microsoft Sans Serif"/>
              </a:rPr>
              <a:t>viajar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0">
                <a:latin typeface="Microsoft Sans Serif"/>
                <a:cs typeface="Microsoft Sans Serif"/>
              </a:rPr>
              <a:t>sitio del </a:t>
            </a:r>
            <a:r>
              <a:rPr dirty="0" sz="950" spc="35">
                <a:latin typeface="Microsoft Sans Serif"/>
                <a:cs typeface="Microsoft Sans Serif"/>
              </a:rPr>
              <a:t>fabricante para </a:t>
            </a:r>
            <a:r>
              <a:rPr dirty="0" sz="950" spc="20">
                <a:latin typeface="Microsoft Sans Serif"/>
                <a:cs typeface="Microsoft Sans Serif"/>
              </a:rPr>
              <a:t>realizar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prueba. </a:t>
            </a:r>
            <a:r>
              <a:rPr dirty="0" sz="950" spc="10">
                <a:latin typeface="Microsoft Sans Serif"/>
                <a:cs typeface="Microsoft Sans Serif"/>
              </a:rPr>
              <a:t>Dos </a:t>
            </a:r>
            <a:r>
              <a:rPr dirty="0" sz="950" spc="25">
                <a:latin typeface="Microsoft Sans Serif"/>
                <a:cs typeface="Microsoft Sans Serif"/>
              </a:rPr>
              <a:t>factores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impidieron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usuario </a:t>
            </a:r>
            <a:r>
              <a:rPr dirty="0" sz="950" spc="20">
                <a:latin typeface="Microsoft Sans Serif"/>
                <a:cs typeface="Microsoft Sans Serif"/>
              </a:rPr>
              <a:t>realizara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30">
                <a:latin typeface="Microsoft Sans Serif"/>
                <a:cs typeface="Microsoft Sans Serif"/>
              </a:rPr>
              <a:t>pruebas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>
                <a:latin typeface="Microsoft Sans Serif"/>
                <a:cs typeface="Microsoft Sans Serif"/>
              </a:rPr>
              <a:t>sí </a:t>
            </a:r>
            <a:r>
              <a:rPr dirty="0" sz="950" spc="35">
                <a:latin typeface="Microsoft Sans Serif"/>
                <a:cs typeface="Microsoft Sans Serif"/>
              </a:rPr>
              <a:t>mismo. </a:t>
            </a:r>
            <a:r>
              <a:rPr dirty="0" sz="950" spc="30">
                <a:latin typeface="Microsoft Sans Serif"/>
                <a:cs typeface="Microsoft Sans Serif"/>
              </a:rPr>
              <a:t>Primero,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equipo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simulación disponible </a:t>
            </a:r>
            <a:r>
              <a:rPr dirty="0" sz="950" spc="25">
                <a:latin typeface="Microsoft Sans Serif"/>
                <a:cs typeface="Microsoft Sans Serif"/>
              </a:rPr>
              <a:t>era </a:t>
            </a:r>
            <a:r>
              <a:rPr dirty="0" sz="950" spc="30">
                <a:latin typeface="Microsoft Sans Serif"/>
                <a:cs typeface="Microsoft Sans Serif"/>
              </a:rPr>
              <a:t>complicado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costo </a:t>
            </a:r>
            <a:r>
              <a:rPr dirty="0" sz="950" spc="45">
                <a:latin typeface="Microsoft Sans Serif"/>
                <a:cs typeface="Microsoft Sans Serif"/>
              </a:rPr>
              <a:t>prohibitivo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usuarios.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segundo </a:t>
            </a:r>
            <a:r>
              <a:rPr dirty="0" sz="950" spc="40">
                <a:latin typeface="Microsoft Sans Serif"/>
                <a:cs typeface="Microsoft Sans Serif"/>
              </a:rPr>
              <a:t> factor fue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falta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formato </a:t>
            </a:r>
            <a:r>
              <a:rPr dirty="0" sz="950" spc="30">
                <a:latin typeface="Microsoft Sans Serif"/>
                <a:cs typeface="Microsoft Sans Serif"/>
              </a:rPr>
              <a:t>estándar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registro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datos. Ahora, </a:t>
            </a:r>
            <a:r>
              <a:rPr dirty="0" sz="950" spc="-35">
                <a:latin typeface="Microsoft Sans Serif"/>
                <a:cs typeface="Microsoft Sans Serif"/>
              </a:rPr>
              <a:t>COMTRADE: </a:t>
            </a:r>
            <a:r>
              <a:rPr dirty="0" sz="950" spc="20">
                <a:latin typeface="Microsoft Sans Serif"/>
                <a:cs typeface="Microsoft Sans Serif"/>
              </a:rPr>
              <a:t>existe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estándar </a:t>
            </a:r>
            <a:r>
              <a:rPr dirty="0" sz="950" spc="-65">
                <a:latin typeface="Microsoft Sans Serif"/>
                <a:cs typeface="Microsoft Sans Serif"/>
              </a:rPr>
              <a:t>IEEE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45">
                <a:latin typeface="Microsoft Sans Serif"/>
                <a:cs typeface="Microsoft Sans Serif"/>
              </a:rPr>
              <a:t>modernos instrumentos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prueba </a:t>
            </a:r>
            <a:r>
              <a:rPr dirty="0" sz="950" spc="15">
                <a:latin typeface="Microsoft Sans Serif"/>
                <a:cs typeface="Microsoft Sans Serif"/>
              </a:rPr>
              <a:t>basados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 microprocesadores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han </a:t>
            </a:r>
            <a:r>
              <a:rPr dirty="0" sz="950" spc="35">
                <a:latin typeface="Microsoft Sans Serif"/>
                <a:cs typeface="Microsoft Sans Serif"/>
              </a:rPr>
              <a:t>vuelto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15">
                <a:latin typeface="Microsoft Sans Serif"/>
                <a:cs typeface="Microsoft Sans Serif"/>
              </a:rPr>
              <a:t>asequibles. </a:t>
            </a:r>
            <a:r>
              <a:rPr dirty="0" sz="950" spc="35">
                <a:latin typeface="Microsoft Sans Serif"/>
                <a:cs typeface="Microsoft Sans Serif"/>
              </a:rPr>
              <a:t>Proporcionan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5">
                <a:latin typeface="Microsoft Sans Serif"/>
                <a:cs typeface="Microsoft Sans Serif"/>
              </a:rPr>
              <a:t>usuario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medio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5">
                <a:latin typeface="Microsoft Sans Serif"/>
                <a:cs typeface="Microsoft Sans Serif"/>
              </a:rPr>
              <a:t>reproducir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0">
                <a:latin typeface="Microsoft Sans Serif"/>
                <a:cs typeface="Microsoft Sans Serif"/>
              </a:rPr>
              <a:t>datos 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relé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proporcionan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suficiente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energía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realizar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pruebas.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7251827"/>
            <a:ext cx="5283200" cy="1060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25" b="1">
                <a:latin typeface="Arial"/>
                <a:cs typeface="Arial"/>
              </a:rPr>
              <a:t>Prueba</a:t>
            </a:r>
            <a:r>
              <a:rPr dirty="0" sz="850" spc="-55" b="1">
                <a:latin typeface="Arial"/>
                <a:cs typeface="Arial"/>
              </a:rPr>
              <a:t> </a:t>
            </a:r>
            <a:r>
              <a:rPr dirty="0" sz="850" spc="35" b="1">
                <a:latin typeface="Arial"/>
                <a:cs typeface="Arial"/>
              </a:rPr>
              <a:t>transitoria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47500"/>
              </a:lnSpc>
            </a:pPr>
            <a:r>
              <a:rPr dirty="0" sz="650" spc="-15">
                <a:latin typeface="Microsoft Sans Serif"/>
                <a:cs typeface="Microsoft Sans Serif"/>
              </a:rPr>
              <a:t>Las </a:t>
            </a:r>
            <a:r>
              <a:rPr dirty="0" sz="650" spc="20">
                <a:latin typeface="Microsoft Sans Serif"/>
                <a:cs typeface="Microsoft Sans Serif"/>
              </a:rPr>
              <a:t>pruebas de </a:t>
            </a:r>
            <a:r>
              <a:rPr dirty="0" sz="650" spc="25">
                <a:latin typeface="Microsoft Sans Serif"/>
                <a:cs typeface="Microsoft Sans Serif"/>
              </a:rPr>
              <a:t>transitorios </a:t>
            </a:r>
            <a:r>
              <a:rPr dirty="0" sz="650" spc="30">
                <a:latin typeface="Microsoft Sans Serif"/>
                <a:cs typeface="Microsoft Sans Serif"/>
              </a:rPr>
              <a:t>proporcionan </a:t>
            </a:r>
            <a:r>
              <a:rPr dirty="0" sz="650" spc="25">
                <a:latin typeface="Microsoft Sans Serif"/>
                <a:cs typeface="Microsoft Sans Serif"/>
              </a:rPr>
              <a:t>una </a:t>
            </a:r>
            <a:r>
              <a:rPr dirty="0" sz="650" spc="20">
                <a:latin typeface="Microsoft Sans Serif"/>
                <a:cs typeface="Microsoft Sans Serif"/>
              </a:rPr>
              <a:t>simulación </a:t>
            </a:r>
            <a:r>
              <a:rPr dirty="0" sz="650" spc="10">
                <a:latin typeface="Microsoft Sans Serif"/>
                <a:cs typeface="Microsoft Sans Serif"/>
              </a:rPr>
              <a:t>precisa </a:t>
            </a:r>
            <a:r>
              <a:rPr dirty="0" sz="650" spc="20">
                <a:latin typeface="Microsoft Sans Serif"/>
                <a:cs typeface="Microsoft Sans Serif"/>
              </a:rPr>
              <a:t>de </a:t>
            </a:r>
            <a:r>
              <a:rPr dirty="0" sz="650" spc="10">
                <a:latin typeface="Microsoft Sans Serif"/>
                <a:cs typeface="Microsoft Sans Serif"/>
              </a:rPr>
              <a:t>los </a:t>
            </a:r>
            <a:r>
              <a:rPr dirty="0" sz="650" spc="15">
                <a:latin typeface="Microsoft Sans Serif"/>
                <a:cs typeface="Microsoft Sans Serif"/>
              </a:rPr>
              <a:t>eventos </a:t>
            </a:r>
            <a:r>
              <a:rPr dirty="0" sz="650" spc="20">
                <a:latin typeface="Microsoft Sans Serif"/>
                <a:cs typeface="Microsoft Sans Serif"/>
              </a:rPr>
              <a:t>del </a:t>
            </a:r>
            <a:r>
              <a:rPr dirty="0" sz="650" spc="15">
                <a:latin typeface="Microsoft Sans Serif"/>
                <a:cs typeface="Microsoft Sans Serif"/>
              </a:rPr>
              <a:t>sistema </a:t>
            </a:r>
            <a:r>
              <a:rPr dirty="0" sz="650" spc="20">
                <a:latin typeface="Microsoft Sans Serif"/>
                <a:cs typeface="Microsoft Sans Serif"/>
              </a:rPr>
              <a:t>de </a:t>
            </a:r>
            <a:r>
              <a:rPr dirty="0" sz="650" spc="15">
                <a:latin typeface="Microsoft Sans Serif"/>
                <a:cs typeface="Microsoft Sans Serif"/>
              </a:rPr>
              <a:t>potencia. </a:t>
            </a:r>
            <a:r>
              <a:rPr dirty="0" sz="650" spc="-45">
                <a:latin typeface="Microsoft Sans Serif"/>
                <a:cs typeface="Microsoft Sans Serif"/>
              </a:rPr>
              <a:t>Es </a:t>
            </a:r>
            <a:r>
              <a:rPr dirty="0" sz="650" spc="25">
                <a:latin typeface="Microsoft Sans Serif"/>
                <a:cs typeface="Microsoft Sans Serif"/>
              </a:rPr>
              <a:t>una </a:t>
            </a:r>
            <a:r>
              <a:rPr dirty="0" sz="650" spc="30">
                <a:latin typeface="Microsoft Sans Serif"/>
                <a:cs typeface="Microsoft Sans Serif"/>
              </a:rPr>
              <a:t>herramienta </a:t>
            </a:r>
            <a:r>
              <a:rPr dirty="0" sz="650" spc="35">
                <a:latin typeface="Microsoft Sans Serif"/>
                <a:cs typeface="Microsoft Sans Serif"/>
              </a:rPr>
              <a:t> importante </a:t>
            </a:r>
            <a:r>
              <a:rPr dirty="0" sz="650" spc="15">
                <a:latin typeface="Microsoft Sans Serif"/>
                <a:cs typeface="Microsoft Sans Serif"/>
              </a:rPr>
              <a:t>con </a:t>
            </a:r>
            <a:r>
              <a:rPr dirty="0" sz="650" spc="10">
                <a:latin typeface="Microsoft Sans Serif"/>
                <a:cs typeface="Microsoft Sans Serif"/>
              </a:rPr>
              <a:t>la </a:t>
            </a:r>
            <a:r>
              <a:rPr dirty="0" sz="650" spc="25">
                <a:latin typeface="Microsoft Sans Serif"/>
                <a:cs typeface="Microsoft Sans Serif"/>
              </a:rPr>
              <a:t>que </a:t>
            </a:r>
            <a:r>
              <a:rPr dirty="0" sz="650" spc="20">
                <a:latin typeface="Microsoft Sans Serif"/>
                <a:cs typeface="Microsoft Sans Serif"/>
              </a:rPr>
              <a:t>cuenta </a:t>
            </a:r>
            <a:r>
              <a:rPr dirty="0" sz="650" spc="10">
                <a:latin typeface="Microsoft Sans Serif"/>
                <a:cs typeface="Microsoft Sans Serif"/>
              </a:rPr>
              <a:t>el </a:t>
            </a:r>
            <a:r>
              <a:rPr dirty="0" sz="650" spc="20">
                <a:latin typeface="Microsoft Sans Serif"/>
                <a:cs typeface="Microsoft Sans Serif"/>
              </a:rPr>
              <a:t>usuario para </a:t>
            </a:r>
            <a:r>
              <a:rPr dirty="0" sz="650" spc="15">
                <a:latin typeface="Microsoft Sans Serif"/>
                <a:cs typeface="Microsoft Sans Serif"/>
              </a:rPr>
              <a:t>realizar </a:t>
            </a:r>
            <a:r>
              <a:rPr dirty="0" sz="650" spc="25">
                <a:latin typeface="Microsoft Sans Serif"/>
                <a:cs typeface="Microsoft Sans Serif"/>
              </a:rPr>
              <a:t>una </a:t>
            </a:r>
            <a:r>
              <a:rPr dirty="0" sz="650" spc="15">
                <a:latin typeface="Microsoft Sans Serif"/>
                <a:cs typeface="Microsoft Sans Serif"/>
              </a:rPr>
              <a:t>evaluación exhaustiva </a:t>
            </a:r>
            <a:r>
              <a:rPr dirty="0" sz="650" spc="20">
                <a:latin typeface="Microsoft Sans Serif"/>
                <a:cs typeface="Microsoft Sans Serif"/>
              </a:rPr>
              <a:t>del </a:t>
            </a:r>
            <a:r>
              <a:rPr dirty="0" sz="650" spc="30">
                <a:latin typeface="Microsoft Sans Serif"/>
                <a:cs typeface="Microsoft Sans Serif"/>
              </a:rPr>
              <a:t>funcionamiento </a:t>
            </a:r>
            <a:r>
              <a:rPr dirty="0" sz="650" spc="20">
                <a:latin typeface="Microsoft Sans Serif"/>
                <a:cs typeface="Microsoft Sans Serif"/>
              </a:rPr>
              <a:t>del esquema de protección. </a:t>
            </a:r>
            <a:r>
              <a:rPr dirty="0" sz="650" spc="-15">
                <a:latin typeface="Microsoft Sans Serif"/>
                <a:cs typeface="Microsoft Sans Serif"/>
              </a:rPr>
              <a:t>Las </a:t>
            </a:r>
            <a:r>
              <a:rPr dirty="0" sz="650" spc="-1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pruebas </a:t>
            </a:r>
            <a:r>
              <a:rPr dirty="0" sz="650" spc="25">
                <a:latin typeface="Microsoft Sans Serif"/>
                <a:cs typeface="Microsoft Sans Serif"/>
              </a:rPr>
              <a:t>transitorias </a:t>
            </a:r>
            <a:r>
              <a:rPr dirty="0" sz="650" spc="-5">
                <a:latin typeface="Microsoft Sans Serif"/>
                <a:cs typeface="Microsoft Sans Serif"/>
              </a:rPr>
              <a:t>se </a:t>
            </a:r>
            <a:r>
              <a:rPr dirty="0" sz="650" spc="25">
                <a:latin typeface="Microsoft Sans Serif"/>
                <a:cs typeface="Microsoft Sans Serif"/>
              </a:rPr>
              <a:t>pueden </a:t>
            </a:r>
            <a:r>
              <a:rPr dirty="0" sz="650" spc="15">
                <a:latin typeface="Microsoft Sans Serif"/>
                <a:cs typeface="Microsoft Sans Serif"/>
              </a:rPr>
              <a:t>realizar </a:t>
            </a:r>
            <a:r>
              <a:rPr dirty="0" sz="650" spc="20">
                <a:latin typeface="Microsoft Sans Serif"/>
                <a:cs typeface="Microsoft Sans Serif"/>
              </a:rPr>
              <a:t>utilizando </a:t>
            </a:r>
            <a:r>
              <a:rPr dirty="0" sz="650" spc="10">
                <a:latin typeface="Microsoft Sans Serif"/>
                <a:cs typeface="Microsoft Sans Serif"/>
              </a:rPr>
              <a:t>los </a:t>
            </a:r>
            <a:r>
              <a:rPr dirty="0" sz="650" spc="20">
                <a:latin typeface="Microsoft Sans Serif"/>
                <a:cs typeface="Microsoft Sans Serif"/>
              </a:rPr>
              <a:t>datos </a:t>
            </a:r>
            <a:r>
              <a:rPr dirty="0" sz="650" spc="10">
                <a:latin typeface="Microsoft Sans Serif"/>
                <a:cs typeface="Microsoft Sans Serif"/>
              </a:rPr>
              <a:t>creados </a:t>
            </a:r>
            <a:r>
              <a:rPr dirty="0" sz="650" spc="40">
                <a:latin typeface="Microsoft Sans Serif"/>
                <a:cs typeface="Microsoft Sans Serif"/>
              </a:rPr>
              <a:t>por un </a:t>
            </a:r>
            <a:r>
              <a:rPr dirty="0" sz="650" spc="35">
                <a:latin typeface="Microsoft Sans Serif"/>
                <a:cs typeface="Microsoft Sans Serif"/>
              </a:rPr>
              <a:t>programa </a:t>
            </a:r>
            <a:r>
              <a:rPr dirty="0" sz="650" spc="-25">
                <a:latin typeface="Microsoft Sans Serif"/>
                <a:cs typeface="Microsoft Sans Serif"/>
              </a:rPr>
              <a:t>EMTP </a:t>
            </a:r>
            <a:r>
              <a:rPr dirty="0" sz="650" spc="30">
                <a:latin typeface="Microsoft Sans Serif"/>
                <a:cs typeface="Microsoft Sans Serif"/>
              </a:rPr>
              <a:t>o </a:t>
            </a:r>
            <a:r>
              <a:rPr dirty="0" sz="650" spc="10">
                <a:latin typeface="Microsoft Sans Serif"/>
                <a:cs typeface="Microsoft Sans Serif"/>
              </a:rPr>
              <a:t>los </a:t>
            </a:r>
            <a:r>
              <a:rPr dirty="0" sz="650" spc="20">
                <a:latin typeface="Microsoft Sans Serif"/>
                <a:cs typeface="Microsoft Sans Serif"/>
              </a:rPr>
              <a:t>datos registrados </a:t>
            </a:r>
            <a:r>
              <a:rPr dirty="0" sz="650" spc="40">
                <a:latin typeface="Microsoft Sans Serif"/>
                <a:cs typeface="Microsoft Sans Serif"/>
              </a:rPr>
              <a:t>por </a:t>
            </a:r>
            <a:r>
              <a:rPr dirty="0" sz="650" spc="10">
                <a:latin typeface="Microsoft Sans Serif"/>
                <a:cs typeface="Microsoft Sans Serif"/>
              </a:rPr>
              <a:t>los </a:t>
            </a:r>
            <a:r>
              <a:rPr dirty="0" sz="650" spc="-35">
                <a:latin typeface="Microsoft Sans Serif"/>
                <a:cs typeface="Microsoft Sans Serif"/>
              </a:rPr>
              <a:t>DFR. </a:t>
            </a:r>
            <a:r>
              <a:rPr dirty="0" sz="650" spc="-5">
                <a:latin typeface="Microsoft Sans Serif"/>
                <a:cs typeface="Microsoft Sans Serif"/>
              </a:rPr>
              <a:t>Los 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registros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40">
                <a:latin typeface="Microsoft Sans Serif"/>
                <a:cs typeface="Microsoft Sans Serif"/>
              </a:rPr>
              <a:t>DFR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generalmente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35">
                <a:latin typeface="Microsoft Sans Serif"/>
                <a:cs typeface="Microsoft Sans Serif"/>
              </a:rPr>
              <a:t>no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se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utilizan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para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>
                <a:latin typeface="Microsoft Sans Serif"/>
                <a:cs typeface="Microsoft Sans Serif"/>
              </a:rPr>
              <a:t>las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pruebas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calibración.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Normalmente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se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utilizan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para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solucionar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problemas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después </a:t>
            </a:r>
            <a:r>
              <a:rPr dirty="0" sz="650" spc="-15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una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operación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cuestionable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o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35">
                <a:latin typeface="Microsoft Sans Serif"/>
                <a:cs typeface="Microsoft Sans Serif"/>
              </a:rPr>
              <a:t>no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operación.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-15">
                <a:latin typeface="Microsoft Sans Serif"/>
                <a:cs typeface="Microsoft Sans Serif"/>
              </a:rPr>
              <a:t>Las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pruebas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transitorias</a:t>
            </a:r>
            <a:r>
              <a:rPr dirty="0" sz="650" spc="-5">
                <a:latin typeface="Microsoft Sans Serif"/>
                <a:cs typeface="Microsoft Sans Serif"/>
              </a:rPr>
              <a:t> se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utilizan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generalmente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para: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6669" y="8622537"/>
            <a:ext cx="4933950" cy="918844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41300" marR="5080" indent="-228600">
              <a:lnSpc>
                <a:spcPts val="1150"/>
              </a:lnSpc>
              <a:spcBef>
                <a:spcPts val="170"/>
              </a:spcBef>
              <a:buSzPct val="125000"/>
              <a:buChar char="-"/>
              <a:tabLst>
                <a:tab pos="240665" algn="l"/>
                <a:tab pos="241300" algn="l"/>
              </a:tabLst>
            </a:pPr>
            <a:r>
              <a:rPr dirty="0" sz="800" spc="5">
                <a:latin typeface="Microsoft Sans Serif"/>
                <a:cs typeface="Microsoft Sans Serif"/>
              </a:rPr>
              <a:t>Evaluar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desempeño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esquema,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prueba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aplicación,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verificar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desempeño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esquema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protección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bajo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las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condiciones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reales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esperadas.</a:t>
            </a:r>
            <a:endParaRPr sz="800">
              <a:latin typeface="Microsoft Sans Serif"/>
              <a:cs typeface="Microsoft Sans Serif"/>
            </a:endParaRPr>
          </a:p>
          <a:p>
            <a:pPr marL="241300" marR="69850" indent="-228600">
              <a:lnSpc>
                <a:spcPts val="1140"/>
              </a:lnSpc>
              <a:spcBef>
                <a:spcPts val="85"/>
              </a:spcBef>
              <a:buSzPct val="133333"/>
              <a:buChar char="-"/>
              <a:tabLst>
                <a:tab pos="240665" algn="l"/>
                <a:tab pos="241300" algn="l"/>
              </a:tabLst>
            </a:pPr>
            <a:r>
              <a:rPr dirty="0" sz="750" spc="10">
                <a:latin typeface="Microsoft Sans Serif"/>
                <a:cs typeface="Microsoft Sans Serif"/>
              </a:rPr>
              <a:t>Analizar el </a:t>
            </a:r>
            <a:r>
              <a:rPr dirty="0" sz="750" spc="30">
                <a:latin typeface="Microsoft Sans Serif"/>
                <a:cs typeface="Microsoft Sans Serif"/>
              </a:rPr>
              <a:t>funcionamiento</a:t>
            </a:r>
            <a:r>
              <a:rPr dirty="0" sz="750" spc="15">
                <a:latin typeface="Microsoft Sans Serif"/>
                <a:cs typeface="Microsoft Sans Serif"/>
              </a:rPr>
              <a:t> cuestionable,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no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funcionamiento,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esquema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protección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durante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 </a:t>
            </a:r>
            <a:r>
              <a:rPr dirty="0" sz="750" spc="-18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perturbación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sistema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eléctrico.</a:t>
            </a:r>
            <a:endParaRPr sz="750">
              <a:latin typeface="Microsoft Sans Serif"/>
              <a:cs typeface="Microsoft Sans Serif"/>
            </a:endParaRPr>
          </a:p>
          <a:p>
            <a:pPr marL="241300" marR="8255" indent="-228600">
              <a:lnSpc>
                <a:spcPts val="1140"/>
              </a:lnSpc>
              <a:spcBef>
                <a:spcPts val="85"/>
              </a:spcBef>
              <a:buSzPct val="125000"/>
              <a:buChar char="-"/>
              <a:tabLst>
                <a:tab pos="240665" algn="l"/>
                <a:tab pos="241300" algn="l"/>
              </a:tabLst>
            </a:pPr>
            <a:r>
              <a:rPr dirty="0" sz="800">
                <a:latin typeface="Microsoft Sans Serif"/>
                <a:cs typeface="Microsoft Sans Serif"/>
              </a:rPr>
              <a:t>Evalúe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varias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opciones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esquemas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protección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seleccionar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esquema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apropiado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aplicación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prevista.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dirty="0" sz="600" spc="1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2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7860" y="6696709"/>
            <a:ext cx="3704590" cy="206629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8120" y="875464"/>
            <a:ext cx="5412105" cy="1048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7000"/>
              </a:lnSpc>
              <a:spcBef>
                <a:spcPts val="100"/>
              </a:spcBef>
            </a:pPr>
            <a:r>
              <a:rPr dirty="0" sz="700" spc="-5">
                <a:latin typeface="Microsoft Sans Serif"/>
                <a:cs typeface="Microsoft Sans Serif"/>
              </a:rPr>
              <a:t>Los </a:t>
            </a:r>
            <a:r>
              <a:rPr dirty="0" sz="700" spc="15">
                <a:latin typeface="Microsoft Sans Serif"/>
                <a:cs typeface="Microsoft Sans Serif"/>
              </a:rPr>
              <a:t>archivos </a:t>
            </a:r>
            <a:r>
              <a:rPr dirty="0" sz="700" spc="20">
                <a:latin typeface="Microsoft Sans Serif"/>
                <a:cs typeface="Microsoft Sans Serif"/>
              </a:rPr>
              <a:t>de datos </a:t>
            </a:r>
            <a:r>
              <a:rPr dirty="0" sz="700" spc="-30">
                <a:latin typeface="Microsoft Sans Serif"/>
                <a:cs typeface="Microsoft Sans Serif"/>
              </a:rPr>
              <a:t>COMTRADE </a:t>
            </a:r>
            <a:r>
              <a:rPr dirty="0" sz="700" spc="20">
                <a:latin typeface="Microsoft Sans Serif"/>
                <a:cs typeface="Microsoft Sans Serif"/>
              </a:rPr>
              <a:t>ayudan </a:t>
            </a:r>
            <a:r>
              <a:rPr dirty="0" sz="700" spc="10">
                <a:latin typeface="Microsoft Sans Serif"/>
                <a:cs typeface="Microsoft Sans Serif"/>
              </a:rPr>
              <a:t>al </a:t>
            </a:r>
            <a:r>
              <a:rPr dirty="0" sz="700" spc="25">
                <a:latin typeface="Microsoft Sans Serif"/>
                <a:cs typeface="Microsoft Sans Serif"/>
              </a:rPr>
              <a:t>usuario </a:t>
            </a:r>
            <a:r>
              <a:rPr dirty="0" sz="700">
                <a:latin typeface="Microsoft Sans Serif"/>
                <a:cs typeface="Microsoft Sans Serif"/>
              </a:rPr>
              <a:t>a </a:t>
            </a:r>
            <a:r>
              <a:rPr dirty="0" sz="700" spc="15">
                <a:latin typeface="Microsoft Sans Serif"/>
                <a:cs typeface="Microsoft Sans Serif"/>
              </a:rPr>
              <a:t>realizar </a:t>
            </a:r>
            <a:r>
              <a:rPr dirty="0" sz="700" spc="25">
                <a:latin typeface="Microsoft Sans Serif"/>
                <a:cs typeface="Microsoft Sans Serif"/>
              </a:rPr>
              <a:t>pruebas </a:t>
            </a:r>
            <a:r>
              <a:rPr dirty="0" sz="700" spc="20">
                <a:latin typeface="Microsoft Sans Serif"/>
                <a:cs typeface="Microsoft Sans Serif"/>
              </a:rPr>
              <a:t>transitorias. </a:t>
            </a:r>
            <a:r>
              <a:rPr dirty="0" sz="700" spc="-5">
                <a:latin typeface="Microsoft Sans Serif"/>
                <a:cs typeface="Microsoft Sans Serif"/>
              </a:rPr>
              <a:t>Los </a:t>
            </a:r>
            <a:r>
              <a:rPr dirty="0" sz="700" spc="-45">
                <a:latin typeface="Microsoft Sans Serif"/>
                <a:cs typeface="Microsoft Sans Serif"/>
              </a:rPr>
              <a:t>DFR </a:t>
            </a:r>
            <a:r>
              <a:rPr dirty="0" sz="700" spc="30">
                <a:latin typeface="Microsoft Sans Serif"/>
                <a:cs typeface="Microsoft Sans Serif"/>
              </a:rPr>
              <a:t>modernos </a:t>
            </a:r>
            <a:r>
              <a:rPr dirty="0" sz="700" spc="5">
                <a:latin typeface="Microsoft Sans Serif"/>
                <a:cs typeface="Microsoft Sans Serif"/>
              </a:rPr>
              <a:t>y </a:t>
            </a:r>
            <a:r>
              <a:rPr dirty="0" sz="700" spc="10">
                <a:latin typeface="Microsoft Sans Serif"/>
                <a:cs typeface="Microsoft Sans Serif"/>
              </a:rPr>
              <a:t>la </a:t>
            </a:r>
            <a:r>
              <a:rPr dirty="0" sz="700" spc="25">
                <a:latin typeface="Microsoft Sans Serif"/>
                <a:cs typeface="Microsoft Sans Serif"/>
              </a:rPr>
              <a:t>protección digital </a:t>
            </a:r>
            <a:r>
              <a:rPr dirty="0" sz="700" spc="30">
                <a:latin typeface="Microsoft Sans Serif"/>
                <a:cs typeface="Microsoft Sans Serif"/>
              </a:rPr>
              <a:t> pueden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registrar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eventos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del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sistema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energía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un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formato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datos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COMTRADE.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También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-5">
                <a:latin typeface="Microsoft Sans Serif"/>
                <a:cs typeface="Microsoft Sans Serif"/>
              </a:rPr>
              <a:t>es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posible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crear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archivos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datos </a:t>
            </a:r>
            <a:r>
              <a:rPr dirty="0" sz="700" spc="-170">
                <a:latin typeface="Microsoft Sans Serif"/>
                <a:cs typeface="Microsoft Sans Serif"/>
              </a:rPr>
              <a:t> </a:t>
            </a:r>
            <a:r>
              <a:rPr dirty="0" sz="700" spc="-30">
                <a:latin typeface="Microsoft Sans Serif"/>
                <a:cs typeface="Microsoft Sans Serif"/>
              </a:rPr>
              <a:t>COMTRADE </a:t>
            </a:r>
            <a:r>
              <a:rPr dirty="0" sz="700">
                <a:latin typeface="Microsoft Sans Serif"/>
                <a:cs typeface="Microsoft Sans Serif"/>
              </a:rPr>
              <a:t>a </a:t>
            </a:r>
            <a:r>
              <a:rPr dirty="0" sz="700" spc="35">
                <a:latin typeface="Microsoft Sans Serif"/>
                <a:cs typeface="Microsoft Sans Serif"/>
              </a:rPr>
              <a:t>partir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30">
                <a:latin typeface="Microsoft Sans Serif"/>
                <a:cs typeface="Microsoft Sans Serif"/>
              </a:rPr>
              <a:t>programas </a:t>
            </a:r>
            <a:r>
              <a:rPr dirty="0" sz="700" spc="20">
                <a:latin typeface="Microsoft Sans Serif"/>
                <a:cs typeface="Microsoft Sans Serif"/>
              </a:rPr>
              <a:t>de simulación </a:t>
            </a:r>
            <a:r>
              <a:rPr dirty="0" sz="700" spc="30">
                <a:latin typeface="Microsoft Sans Serif"/>
                <a:cs typeface="Microsoft Sans Serif"/>
              </a:rPr>
              <a:t>como </a:t>
            </a:r>
            <a:r>
              <a:rPr dirty="0" sz="700" spc="-30">
                <a:latin typeface="Microsoft Sans Serif"/>
                <a:cs typeface="Microsoft Sans Serif"/>
              </a:rPr>
              <a:t>EMTP </a:t>
            </a:r>
            <a:r>
              <a:rPr dirty="0" sz="700" spc="5">
                <a:latin typeface="Microsoft Sans Serif"/>
                <a:cs typeface="Microsoft Sans Serif"/>
              </a:rPr>
              <a:t>y </a:t>
            </a:r>
            <a:r>
              <a:rPr dirty="0" sz="700" spc="-30">
                <a:latin typeface="Microsoft Sans Serif"/>
                <a:cs typeface="Microsoft Sans Serif"/>
              </a:rPr>
              <a:t>ATP. </a:t>
            </a:r>
            <a:r>
              <a:rPr dirty="0" sz="700" spc="10">
                <a:latin typeface="Microsoft Sans Serif"/>
                <a:cs typeface="Microsoft Sans Serif"/>
              </a:rPr>
              <a:t>Todos los </a:t>
            </a:r>
            <a:r>
              <a:rPr dirty="0" sz="700" spc="30">
                <a:latin typeface="Microsoft Sans Serif"/>
                <a:cs typeface="Microsoft Sans Serif"/>
              </a:rPr>
              <a:t>instrumentos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30">
                <a:latin typeface="Microsoft Sans Serif"/>
                <a:cs typeface="Microsoft Sans Serif"/>
              </a:rPr>
              <a:t>prueba </a:t>
            </a:r>
            <a:r>
              <a:rPr dirty="0" sz="700" spc="20">
                <a:latin typeface="Microsoft Sans Serif"/>
                <a:cs typeface="Microsoft Sans Serif"/>
              </a:rPr>
              <a:t>digitales </a:t>
            </a:r>
            <a:r>
              <a:rPr dirty="0" sz="700" spc="30">
                <a:latin typeface="Microsoft Sans Serif"/>
                <a:cs typeface="Microsoft Sans Serif"/>
              </a:rPr>
              <a:t>modernos </a:t>
            </a:r>
            <a:r>
              <a:rPr dirty="0" sz="700" spc="20">
                <a:latin typeface="Microsoft Sans Serif"/>
                <a:cs typeface="Microsoft Sans Serif"/>
              </a:rPr>
              <a:t>son </a:t>
            </a:r>
            <a:r>
              <a:rPr dirty="0" sz="700" spc="2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adecuados </a:t>
            </a:r>
            <a:r>
              <a:rPr dirty="0" sz="700" spc="25">
                <a:latin typeface="Microsoft Sans Serif"/>
                <a:cs typeface="Microsoft Sans Serif"/>
              </a:rPr>
              <a:t>para </a:t>
            </a:r>
            <a:r>
              <a:rPr dirty="0" sz="700" spc="30">
                <a:latin typeface="Microsoft Sans Serif"/>
                <a:cs typeface="Microsoft Sans Serif"/>
              </a:rPr>
              <a:t>reproducir </a:t>
            </a:r>
            <a:r>
              <a:rPr dirty="0" sz="700" spc="15">
                <a:latin typeface="Microsoft Sans Serif"/>
                <a:cs typeface="Microsoft Sans Serif"/>
              </a:rPr>
              <a:t>eventos </a:t>
            </a:r>
            <a:r>
              <a:rPr dirty="0" sz="700" spc="20">
                <a:latin typeface="Microsoft Sans Serif"/>
                <a:cs typeface="Microsoft Sans Serif"/>
              </a:rPr>
              <a:t>del </a:t>
            </a:r>
            <a:r>
              <a:rPr dirty="0" sz="700" spc="15">
                <a:latin typeface="Microsoft Sans Serif"/>
                <a:cs typeface="Microsoft Sans Serif"/>
              </a:rPr>
              <a:t>sistema </a:t>
            </a:r>
            <a:r>
              <a:rPr dirty="0" sz="700" spc="20">
                <a:latin typeface="Microsoft Sans Serif"/>
                <a:cs typeface="Microsoft Sans Serif"/>
              </a:rPr>
              <a:t>de potencia. </a:t>
            </a:r>
            <a:r>
              <a:rPr dirty="0" sz="700" spc="-30">
                <a:latin typeface="Microsoft Sans Serif"/>
                <a:cs typeface="Microsoft Sans Serif"/>
              </a:rPr>
              <a:t>El </a:t>
            </a:r>
            <a:r>
              <a:rPr dirty="0" sz="700" spc="40">
                <a:latin typeface="Microsoft Sans Serif"/>
                <a:cs typeface="Microsoft Sans Serif"/>
              </a:rPr>
              <a:t>formato </a:t>
            </a:r>
            <a:r>
              <a:rPr dirty="0" sz="700" spc="-30">
                <a:latin typeface="Microsoft Sans Serif"/>
                <a:cs typeface="Microsoft Sans Serif"/>
              </a:rPr>
              <a:t>COMTRADE </a:t>
            </a:r>
            <a:r>
              <a:rPr dirty="0" sz="700" spc="-5">
                <a:latin typeface="Microsoft Sans Serif"/>
                <a:cs typeface="Microsoft Sans Serif"/>
              </a:rPr>
              <a:t>es </a:t>
            </a:r>
            <a:r>
              <a:rPr dirty="0" sz="700" spc="30">
                <a:latin typeface="Microsoft Sans Serif"/>
                <a:cs typeface="Microsoft Sans Serif"/>
              </a:rPr>
              <a:t>una </a:t>
            </a:r>
            <a:r>
              <a:rPr dirty="0" sz="700" spc="10">
                <a:latin typeface="Microsoft Sans Serif"/>
                <a:cs typeface="Microsoft Sans Serif"/>
              </a:rPr>
              <a:t>colección </a:t>
            </a:r>
            <a:r>
              <a:rPr dirty="0" sz="700" spc="20">
                <a:latin typeface="Microsoft Sans Serif"/>
                <a:cs typeface="Microsoft Sans Serif"/>
              </a:rPr>
              <a:t>de datos </a:t>
            </a:r>
            <a:r>
              <a:rPr dirty="0" sz="700" spc="25">
                <a:latin typeface="Microsoft Sans Serif"/>
                <a:cs typeface="Microsoft Sans Serif"/>
              </a:rPr>
              <a:t>alrededor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40">
                <a:latin typeface="Microsoft Sans Serif"/>
                <a:cs typeface="Microsoft Sans Serif"/>
              </a:rPr>
              <a:t>un </a:t>
            </a:r>
            <a:r>
              <a:rPr dirty="0" sz="700" spc="45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punto </a:t>
            </a:r>
            <a:r>
              <a:rPr dirty="0" sz="700" spc="20">
                <a:latin typeface="Microsoft Sans Serif"/>
                <a:cs typeface="Microsoft Sans Serif"/>
              </a:rPr>
              <a:t>de evento, </a:t>
            </a:r>
            <a:r>
              <a:rPr dirty="0" sz="700" spc="25">
                <a:latin typeface="Microsoft Sans Serif"/>
                <a:cs typeface="Microsoft Sans Serif"/>
              </a:rPr>
              <a:t>registrados </a:t>
            </a:r>
            <a:r>
              <a:rPr dirty="0" sz="700">
                <a:latin typeface="Microsoft Sans Serif"/>
                <a:cs typeface="Microsoft Sans Serif"/>
              </a:rPr>
              <a:t>a </a:t>
            </a:r>
            <a:r>
              <a:rPr dirty="0" sz="700" spc="20">
                <a:latin typeface="Microsoft Sans Serif"/>
                <a:cs typeface="Microsoft Sans Serif"/>
              </a:rPr>
              <a:t>intervalos de </a:t>
            </a:r>
            <a:r>
              <a:rPr dirty="0" sz="700" spc="35">
                <a:latin typeface="Microsoft Sans Serif"/>
                <a:cs typeface="Microsoft Sans Serif"/>
              </a:rPr>
              <a:t>tiempo </a:t>
            </a:r>
            <a:r>
              <a:rPr dirty="0" sz="700" spc="20">
                <a:latin typeface="Microsoft Sans Serif"/>
                <a:cs typeface="Microsoft Sans Serif"/>
              </a:rPr>
              <a:t>regulares, </a:t>
            </a:r>
            <a:r>
              <a:rPr dirty="0" sz="700" spc="25">
                <a:latin typeface="Microsoft Sans Serif"/>
                <a:cs typeface="Microsoft Sans Serif"/>
              </a:rPr>
              <a:t>para </a:t>
            </a:r>
            <a:r>
              <a:rPr dirty="0" sz="700" spc="30">
                <a:latin typeface="Microsoft Sans Serif"/>
                <a:cs typeface="Microsoft Sans Serif"/>
              </a:rPr>
              <a:t>definir </a:t>
            </a:r>
            <a:r>
              <a:rPr dirty="0" sz="700">
                <a:latin typeface="Microsoft Sans Serif"/>
                <a:cs typeface="Microsoft Sans Serif"/>
              </a:rPr>
              <a:t>las </a:t>
            </a:r>
            <a:r>
              <a:rPr dirty="0" sz="700" spc="10">
                <a:latin typeface="Microsoft Sans Serif"/>
                <a:cs typeface="Microsoft Sans Serif"/>
              </a:rPr>
              <a:t>características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15">
                <a:latin typeface="Microsoft Sans Serif"/>
                <a:cs typeface="Microsoft Sans Serif"/>
              </a:rPr>
              <a:t>voltaje, </a:t>
            </a:r>
            <a:r>
              <a:rPr dirty="0" sz="700" spc="25">
                <a:latin typeface="Microsoft Sans Serif"/>
                <a:cs typeface="Microsoft Sans Serif"/>
              </a:rPr>
              <a:t>corriente </a:t>
            </a:r>
            <a:r>
              <a:rPr dirty="0" sz="700" spc="5">
                <a:latin typeface="Microsoft Sans Serif"/>
                <a:cs typeface="Microsoft Sans Serif"/>
              </a:rPr>
              <a:t>y </a:t>
            </a:r>
            <a:r>
              <a:rPr dirty="0" sz="700" spc="10">
                <a:latin typeface="Microsoft Sans Serif"/>
                <a:cs typeface="Microsoft Sans Serif"/>
              </a:rPr>
              <a:t>el </a:t>
            </a:r>
            <a:r>
              <a:rPr dirty="0" sz="700" spc="20">
                <a:latin typeface="Microsoft Sans Serif"/>
                <a:cs typeface="Microsoft Sans Serif"/>
              </a:rPr>
              <a:t>estado de </a:t>
            </a:r>
            <a:r>
              <a:rPr dirty="0" sz="700" spc="-17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5">
                <a:latin typeface="Microsoft Sans Serif"/>
                <a:cs typeface="Microsoft Sans Serif"/>
              </a:rPr>
              <a:t>canales </a:t>
            </a:r>
            <a:r>
              <a:rPr dirty="0" sz="700" spc="20">
                <a:latin typeface="Microsoft Sans Serif"/>
                <a:cs typeface="Microsoft Sans Serif"/>
              </a:rPr>
              <a:t>digitales </a:t>
            </a:r>
            <a:r>
              <a:rPr dirty="0" sz="700" spc="10">
                <a:latin typeface="Microsoft Sans Serif"/>
                <a:cs typeface="Microsoft Sans Serif"/>
              </a:rPr>
              <a:t>antes, </a:t>
            </a:r>
            <a:r>
              <a:rPr dirty="0" sz="700" spc="35">
                <a:latin typeface="Microsoft Sans Serif"/>
                <a:cs typeface="Microsoft Sans Serif"/>
              </a:rPr>
              <a:t>durante </a:t>
            </a:r>
            <a:r>
              <a:rPr dirty="0" sz="700" spc="5">
                <a:latin typeface="Microsoft Sans Serif"/>
                <a:cs typeface="Microsoft Sans Serif"/>
              </a:rPr>
              <a:t>y </a:t>
            </a:r>
            <a:r>
              <a:rPr dirty="0" sz="700" spc="15">
                <a:latin typeface="Microsoft Sans Serif"/>
                <a:cs typeface="Microsoft Sans Serif"/>
              </a:rPr>
              <a:t>después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40">
                <a:latin typeface="Microsoft Sans Serif"/>
                <a:cs typeface="Microsoft Sans Serif"/>
              </a:rPr>
              <a:t>un </a:t>
            </a:r>
            <a:r>
              <a:rPr dirty="0" sz="700" spc="20">
                <a:latin typeface="Microsoft Sans Serif"/>
                <a:cs typeface="Microsoft Sans Serif"/>
              </a:rPr>
              <a:t>evento. </a:t>
            </a:r>
            <a:r>
              <a:rPr dirty="0" sz="700">
                <a:latin typeface="Microsoft Sans Serif"/>
                <a:cs typeface="Microsoft Sans Serif"/>
              </a:rPr>
              <a:t>Esto </a:t>
            </a:r>
            <a:r>
              <a:rPr dirty="0" sz="700" spc="-5">
                <a:latin typeface="Microsoft Sans Serif"/>
                <a:cs typeface="Microsoft Sans Serif"/>
              </a:rPr>
              <a:t>se </a:t>
            </a:r>
            <a:r>
              <a:rPr dirty="0" sz="700" spc="25">
                <a:latin typeface="Microsoft Sans Serif"/>
                <a:cs typeface="Microsoft Sans Serif"/>
              </a:rPr>
              <a:t>puede </a:t>
            </a:r>
            <a:r>
              <a:rPr dirty="0" sz="700" spc="30">
                <a:latin typeface="Microsoft Sans Serif"/>
                <a:cs typeface="Microsoft Sans Serif"/>
              </a:rPr>
              <a:t>reproducir </a:t>
            </a:r>
            <a:r>
              <a:rPr dirty="0" sz="700">
                <a:latin typeface="Microsoft Sans Serif"/>
                <a:cs typeface="Microsoft Sans Serif"/>
              </a:rPr>
              <a:t>a </a:t>
            </a:r>
            <a:r>
              <a:rPr dirty="0" sz="700" spc="15">
                <a:latin typeface="Microsoft Sans Serif"/>
                <a:cs typeface="Microsoft Sans Serif"/>
              </a:rPr>
              <a:t>través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30">
                <a:latin typeface="Microsoft Sans Serif"/>
                <a:cs typeface="Microsoft Sans Serif"/>
              </a:rPr>
              <a:t>instrumentos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30">
                <a:latin typeface="Microsoft Sans Serif"/>
                <a:cs typeface="Microsoft Sans Serif"/>
              </a:rPr>
              <a:t>prueba </a:t>
            </a:r>
            <a:r>
              <a:rPr dirty="0" sz="700" spc="3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digitales,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través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una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-40">
                <a:latin typeface="Microsoft Sans Serif"/>
                <a:cs typeface="Microsoft Sans Serif"/>
              </a:rPr>
              <a:t>PC,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para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reproducir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fielmente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los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datos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almacenados,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punto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por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35">
                <a:latin typeface="Microsoft Sans Serif"/>
                <a:cs typeface="Microsoft Sans Serif"/>
              </a:rPr>
              <a:t>punto.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2229103"/>
            <a:ext cx="5420995" cy="4149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10" b="1">
                <a:latin typeface="Arial"/>
                <a:cs typeface="Arial"/>
              </a:rPr>
              <a:t>Resumen:</a:t>
            </a:r>
            <a:r>
              <a:rPr dirty="0" sz="950" spc="-30" b="1">
                <a:latin typeface="Arial"/>
                <a:cs typeface="Arial"/>
              </a:rPr>
              <a:t> </a:t>
            </a:r>
            <a:r>
              <a:rPr dirty="0" sz="950" spc="15" b="1">
                <a:latin typeface="Arial"/>
                <a:cs typeface="Arial"/>
              </a:rPr>
              <a:t>Estándar</a:t>
            </a:r>
            <a:r>
              <a:rPr dirty="0" sz="950" spc="-30" b="1">
                <a:latin typeface="Arial"/>
                <a:cs typeface="Arial"/>
              </a:rPr>
              <a:t> </a:t>
            </a:r>
            <a:r>
              <a:rPr dirty="0" sz="950" spc="-25" b="1">
                <a:latin typeface="Arial"/>
                <a:cs typeface="Arial"/>
              </a:rPr>
              <a:t>COMTRADE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Arial"/>
              <a:cs typeface="Arial"/>
            </a:endParaRPr>
          </a:p>
          <a:p>
            <a:pPr marL="12700" marR="161925">
              <a:lnSpc>
                <a:spcPct val="137100"/>
              </a:lnSpc>
            </a:pPr>
            <a:r>
              <a:rPr dirty="0" sz="700" spc="-30">
                <a:latin typeface="Microsoft Sans Serif"/>
                <a:cs typeface="Microsoft Sans Serif"/>
              </a:rPr>
              <a:t>El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estándar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define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un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formato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archivo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-25">
                <a:latin typeface="Microsoft Sans Serif"/>
                <a:cs typeface="Microsoft Sans Serif"/>
              </a:rPr>
              <a:t>DOS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para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-55">
                <a:latin typeface="Microsoft Sans Serif"/>
                <a:cs typeface="Microsoft Sans Serif"/>
              </a:rPr>
              <a:t>PC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compatible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con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IBM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para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almacenar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formas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onda,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eventos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lógicos</a:t>
            </a:r>
            <a:r>
              <a:rPr dirty="0" sz="700" spc="5">
                <a:latin typeface="Microsoft Sans Serif"/>
                <a:cs typeface="Microsoft Sans Serif"/>
              </a:rPr>
              <a:t> y </a:t>
            </a:r>
            <a:r>
              <a:rPr dirty="0" sz="700" spc="-17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datos </a:t>
            </a:r>
            <a:r>
              <a:rPr dirty="0" sz="700" spc="15">
                <a:latin typeface="Microsoft Sans Serif"/>
                <a:cs typeface="Microsoft Sans Serif"/>
              </a:rPr>
              <a:t>descriptivos. </a:t>
            </a:r>
            <a:r>
              <a:rPr dirty="0" sz="700" spc="20">
                <a:latin typeface="Microsoft Sans Serif"/>
                <a:cs typeface="Microsoft Sans Serif"/>
              </a:rPr>
              <a:t>Un </a:t>
            </a:r>
            <a:r>
              <a:rPr dirty="0" sz="700" spc="30">
                <a:latin typeface="Microsoft Sans Serif"/>
                <a:cs typeface="Microsoft Sans Serif"/>
              </a:rPr>
              <a:t>conjunto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15">
                <a:latin typeface="Microsoft Sans Serif"/>
                <a:cs typeface="Microsoft Sans Serif"/>
              </a:rPr>
              <a:t>archivos </a:t>
            </a:r>
            <a:r>
              <a:rPr dirty="0" sz="700" spc="-30">
                <a:latin typeface="Microsoft Sans Serif"/>
                <a:cs typeface="Microsoft Sans Serif"/>
              </a:rPr>
              <a:t>COMTRADE </a:t>
            </a:r>
            <a:r>
              <a:rPr dirty="0" sz="700" spc="25">
                <a:latin typeface="Microsoft Sans Serif"/>
                <a:cs typeface="Microsoft Sans Serif"/>
              </a:rPr>
              <a:t>para </a:t>
            </a:r>
            <a:r>
              <a:rPr dirty="0" sz="700" spc="40">
                <a:latin typeface="Microsoft Sans Serif"/>
                <a:cs typeface="Microsoft Sans Serif"/>
              </a:rPr>
              <a:t>un </a:t>
            </a:r>
            <a:r>
              <a:rPr dirty="0" sz="700" spc="25">
                <a:latin typeface="Microsoft Sans Serif"/>
                <a:cs typeface="Microsoft Sans Serif"/>
              </a:rPr>
              <a:t>evento </a:t>
            </a:r>
            <a:r>
              <a:rPr dirty="0" sz="700" spc="30">
                <a:latin typeface="Microsoft Sans Serif"/>
                <a:cs typeface="Microsoft Sans Serif"/>
              </a:rPr>
              <a:t>determinado </a:t>
            </a:r>
            <a:r>
              <a:rPr dirty="0" sz="700" spc="15">
                <a:latin typeface="Microsoft Sans Serif"/>
                <a:cs typeface="Microsoft Sans Serif"/>
              </a:rPr>
              <a:t>consta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25">
                <a:latin typeface="Microsoft Sans Serif"/>
                <a:cs typeface="Microsoft Sans Serif"/>
              </a:rPr>
              <a:t>tres </a:t>
            </a:r>
            <a:r>
              <a:rPr dirty="0" sz="700" spc="15">
                <a:latin typeface="Microsoft Sans Serif"/>
                <a:cs typeface="Microsoft Sans Serif"/>
              </a:rPr>
              <a:t>archivos </a:t>
            </a:r>
            <a:r>
              <a:rPr dirty="0" sz="700" spc="20">
                <a:latin typeface="Microsoft Sans Serif"/>
                <a:cs typeface="Microsoft Sans Serif"/>
              </a:rPr>
              <a:t>con </a:t>
            </a:r>
            <a:r>
              <a:rPr dirty="0" sz="700">
                <a:latin typeface="Microsoft Sans Serif"/>
                <a:cs typeface="Microsoft Sans Serif"/>
              </a:rPr>
              <a:t>las 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siguientes</a:t>
            </a:r>
            <a:r>
              <a:rPr dirty="0" sz="700" spc="-1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extensiones: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buSzPct val="166666"/>
              <a:buChar char="-"/>
              <a:tabLst>
                <a:tab pos="469265" algn="l"/>
                <a:tab pos="469900" algn="l"/>
              </a:tabLst>
            </a:pPr>
            <a:r>
              <a:rPr dirty="0" sz="600" spc="95">
                <a:latin typeface="Microsoft Sans Serif"/>
                <a:cs typeface="Microsoft Sans Serif"/>
              </a:rPr>
              <a:t>*</a:t>
            </a:r>
            <a:r>
              <a:rPr dirty="0" sz="600" spc="-10">
                <a:latin typeface="Microsoft Sans Serif"/>
                <a:cs typeface="Microsoft Sans Serif"/>
              </a:rPr>
              <a:t> . </a:t>
            </a:r>
            <a:r>
              <a:rPr dirty="0" sz="600" spc="15">
                <a:latin typeface="Microsoft Sans Serif"/>
                <a:cs typeface="Microsoft Sans Serif"/>
              </a:rPr>
              <a:t>archivo</a:t>
            </a:r>
            <a:r>
              <a:rPr dirty="0" sz="600" spc="-10">
                <a:latin typeface="Microsoft Sans Serif"/>
                <a:cs typeface="Microsoft Sans Serif"/>
              </a:rPr>
              <a:t> </a:t>
            </a:r>
            <a:r>
              <a:rPr dirty="0" sz="600" spc="-15">
                <a:latin typeface="Microsoft Sans Serif"/>
                <a:cs typeface="Microsoft Sans Serif"/>
              </a:rPr>
              <a:t>DAT;</a:t>
            </a:r>
            <a:r>
              <a:rPr dirty="0" sz="600" spc="-5">
                <a:latin typeface="Microsoft Sans Serif"/>
                <a:cs typeface="Microsoft Sans Serif"/>
              </a:rPr>
              <a:t> </a:t>
            </a:r>
            <a:r>
              <a:rPr dirty="0" sz="600" spc="10">
                <a:latin typeface="Microsoft Sans Serif"/>
                <a:cs typeface="Microsoft Sans Serif"/>
              </a:rPr>
              <a:t>el</a:t>
            </a:r>
            <a:r>
              <a:rPr dirty="0" sz="600" spc="-10">
                <a:latin typeface="Microsoft Sans Serif"/>
                <a:cs typeface="Microsoft Sans Serif"/>
              </a:rPr>
              <a:t> </a:t>
            </a:r>
            <a:r>
              <a:rPr dirty="0" sz="600" spc="15">
                <a:latin typeface="Microsoft Sans Serif"/>
                <a:cs typeface="Microsoft Sans Serif"/>
              </a:rPr>
              <a:t>archivo</a:t>
            </a:r>
            <a:r>
              <a:rPr dirty="0" sz="600" spc="-1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de</a:t>
            </a:r>
            <a:r>
              <a:rPr dirty="0" sz="600" spc="-1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datos</a:t>
            </a:r>
            <a:endParaRPr sz="6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53846"/>
              <a:buChar char="-"/>
              <a:tabLst>
                <a:tab pos="469265" algn="l"/>
                <a:tab pos="469900" algn="l"/>
              </a:tabLst>
            </a:pPr>
            <a:r>
              <a:rPr dirty="0" sz="650" spc="105">
                <a:latin typeface="Microsoft Sans Serif"/>
                <a:cs typeface="Microsoft Sans Serif"/>
              </a:rPr>
              <a:t>*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-10">
                <a:latin typeface="Microsoft Sans Serif"/>
                <a:cs typeface="Microsoft Sans Serif"/>
              </a:rPr>
              <a:t>.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-40">
                <a:latin typeface="Microsoft Sans Serif"/>
                <a:cs typeface="Microsoft Sans Serif"/>
              </a:rPr>
              <a:t>CFG;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el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configuración</a:t>
            </a:r>
            <a:endParaRPr sz="6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5"/>
              </a:spcBef>
              <a:buSzPct val="153846"/>
              <a:buChar char="-"/>
              <a:tabLst>
                <a:tab pos="469265" algn="l"/>
                <a:tab pos="469900" algn="l"/>
              </a:tabLst>
            </a:pPr>
            <a:r>
              <a:rPr dirty="0" sz="650" spc="105">
                <a:latin typeface="Microsoft Sans Serif"/>
                <a:cs typeface="Microsoft Sans Serif"/>
              </a:rPr>
              <a:t>*</a:t>
            </a:r>
            <a:r>
              <a:rPr dirty="0" sz="650" spc="-10">
                <a:latin typeface="Microsoft Sans Serif"/>
                <a:cs typeface="Microsoft Sans Serif"/>
              </a:rPr>
              <a:t> .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</a:t>
            </a:r>
            <a:r>
              <a:rPr dirty="0" sz="650" spc="-10">
                <a:latin typeface="Microsoft Sans Serif"/>
                <a:cs typeface="Microsoft Sans Serif"/>
              </a:rPr>
              <a:t> </a:t>
            </a:r>
            <a:r>
              <a:rPr dirty="0" sz="650" spc="-20">
                <a:latin typeface="Microsoft Sans Serif"/>
                <a:cs typeface="Microsoft Sans Serif"/>
              </a:rPr>
              <a:t>HDR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(opcional);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el</a:t>
            </a:r>
            <a:r>
              <a:rPr dirty="0" sz="650" spc="-10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cabecera</a:t>
            </a:r>
            <a:endParaRPr sz="6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archivo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*.DAT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archivo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datos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contiene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las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muestras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datos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reales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evento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grabado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simulado.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-15">
                <a:latin typeface="Microsoft Sans Serif"/>
                <a:cs typeface="Microsoft Sans Serif"/>
              </a:rPr>
              <a:t>Estas </a:t>
            </a:r>
            <a:r>
              <a:rPr dirty="0" sz="800" spc="20">
                <a:latin typeface="Microsoft Sans Serif"/>
                <a:cs typeface="Microsoft Sans Serif"/>
              </a:rPr>
              <a:t>son </a:t>
            </a:r>
            <a:r>
              <a:rPr dirty="0" sz="800">
                <a:latin typeface="Microsoft Sans Serif"/>
                <a:cs typeface="Microsoft Sans Serif"/>
              </a:rPr>
              <a:t>las </a:t>
            </a:r>
            <a:r>
              <a:rPr dirty="0" sz="800" spc="25">
                <a:latin typeface="Microsoft Sans Serif"/>
                <a:cs typeface="Microsoft Sans Serif"/>
              </a:rPr>
              <a:t>muestras digitales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30">
                <a:latin typeface="Microsoft Sans Serif"/>
                <a:cs typeface="Microsoft Sans Serif"/>
              </a:rPr>
              <a:t>etiqueta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0">
                <a:latin typeface="Microsoft Sans Serif"/>
                <a:cs typeface="Microsoft Sans Serif"/>
              </a:rPr>
              <a:t>tiempo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valores </a:t>
            </a:r>
            <a:r>
              <a:rPr dirty="0" sz="800" spc="25">
                <a:latin typeface="Microsoft Sans Serif"/>
                <a:cs typeface="Microsoft Sans Serif"/>
              </a:rPr>
              <a:t>instantáneos de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5">
                <a:latin typeface="Microsoft Sans Serif"/>
                <a:cs typeface="Microsoft Sans Serif"/>
              </a:rPr>
              <a:t>canales </a:t>
            </a:r>
            <a:r>
              <a:rPr dirty="0" sz="800" spc="15">
                <a:latin typeface="Microsoft Sans Serif"/>
                <a:cs typeface="Microsoft Sans Serif"/>
              </a:rPr>
              <a:t>analógicos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digitales.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5">
                <a:latin typeface="Microsoft Sans Serif"/>
                <a:cs typeface="Microsoft Sans Serif"/>
              </a:rPr>
              <a:t>canales </a:t>
            </a:r>
            <a:r>
              <a:rPr dirty="0" sz="800" spc="15">
                <a:latin typeface="Microsoft Sans Serif"/>
                <a:cs typeface="Microsoft Sans Serif"/>
              </a:rPr>
              <a:t>analógicos </a:t>
            </a:r>
            <a:r>
              <a:rPr dirty="0" sz="800" spc="20">
                <a:latin typeface="Microsoft Sans Serif"/>
                <a:cs typeface="Microsoft Sans Serif"/>
              </a:rPr>
              <a:t>son </a:t>
            </a:r>
            <a:r>
              <a:rPr dirty="0" sz="800" spc="30">
                <a:latin typeface="Microsoft Sans Serif"/>
                <a:cs typeface="Microsoft Sans Serif"/>
              </a:rPr>
              <a:t>generalmente </a:t>
            </a:r>
            <a:r>
              <a:rPr dirty="0" sz="800" spc="15">
                <a:latin typeface="Microsoft Sans Serif"/>
                <a:cs typeface="Microsoft Sans Serif"/>
              </a:rPr>
              <a:t>voltajes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25">
                <a:latin typeface="Microsoft Sans Serif"/>
                <a:cs typeface="Microsoft Sans Serif"/>
              </a:rPr>
              <a:t>corrientes, </a:t>
            </a:r>
            <a:r>
              <a:rPr dirty="0" sz="800" spc="30">
                <a:latin typeface="Microsoft Sans Serif"/>
                <a:cs typeface="Microsoft Sans Serif"/>
              </a:rPr>
              <a:t>mientras que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5">
                <a:latin typeface="Microsoft Sans Serif"/>
                <a:cs typeface="Microsoft Sans Serif"/>
              </a:rPr>
              <a:t>canales </a:t>
            </a:r>
            <a:r>
              <a:rPr dirty="0" sz="800" spc="25">
                <a:latin typeface="Microsoft Sans Serif"/>
                <a:cs typeface="Microsoft Sans Serif"/>
              </a:rPr>
              <a:t>digitales </a:t>
            </a:r>
            <a:r>
              <a:rPr dirty="0" sz="800" spc="20">
                <a:latin typeface="Microsoft Sans Serif"/>
                <a:cs typeface="Microsoft Sans Serif"/>
              </a:rPr>
              <a:t>son </a:t>
            </a:r>
            <a:r>
              <a:rPr dirty="0" sz="800" spc="2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típicamente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estado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20">
                <a:latin typeface="Microsoft Sans Serif"/>
                <a:cs typeface="Microsoft Sans Serif"/>
              </a:rPr>
              <a:t>contactos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relé.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5">
                <a:latin typeface="Microsoft Sans Serif"/>
                <a:cs typeface="Microsoft Sans Serif"/>
              </a:rPr>
              <a:t>canales </a:t>
            </a:r>
            <a:r>
              <a:rPr dirty="0" sz="800" spc="25">
                <a:latin typeface="Microsoft Sans Serif"/>
                <a:cs typeface="Microsoft Sans Serif"/>
              </a:rPr>
              <a:t>digitales </a:t>
            </a:r>
            <a:r>
              <a:rPr dirty="0" sz="800" spc="30">
                <a:latin typeface="Microsoft Sans Serif"/>
                <a:cs typeface="Microsoft Sans Serif"/>
              </a:rPr>
              <a:t>tienen </a:t>
            </a:r>
            <a:r>
              <a:rPr dirty="0" sz="800" spc="20">
                <a:latin typeface="Microsoft Sans Serif"/>
                <a:cs typeface="Microsoft Sans Serif"/>
              </a:rPr>
              <a:t>solo dos </a:t>
            </a:r>
            <a:r>
              <a:rPr dirty="0" sz="800" spc="15">
                <a:latin typeface="Microsoft Sans Serif"/>
                <a:cs typeface="Microsoft Sans Serif"/>
              </a:rPr>
              <a:t>estados: </a:t>
            </a:r>
            <a:r>
              <a:rPr dirty="0" sz="800" spc="20">
                <a:latin typeface="Microsoft Sans Serif"/>
                <a:cs typeface="Microsoft Sans Serif"/>
              </a:rPr>
              <a:t>activo </a:t>
            </a:r>
            <a:r>
              <a:rPr dirty="0" sz="800" spc="35">
                <a:latin typeface="Microsoft Sans Serif"/>
                <a:cs typeface="Microsoft Sans Serif"/>
              </a:rPr>
              <a:t>o </a:t>
            </a:r>
            <a:r>
              <a:rPr dirty="0" sz="800" spc="20">
                <a:latin typeface="Microsoft Sans Serif"/>
                <a:cs typeface="Microsoft Sans Serif"/>
              </a:rPr>
              <a:t>inactivo, </a:t>
            </a:r>
            <a:r>
              <a:rPr dirty="0" sz="800" spc="2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donde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cada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está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representado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0">
                <a:latin typeface="Microsoft Sans Serif"/>
                <a:cs typeface="Microsoft Sans Serif"/>
              </a:rPr>
              <a:t>por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"1"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(activo)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"0"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(inactivo).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9845">
              <a:lnSpc>
                <a:spcPct val="119800"/>
              </a:lnSpc>
            </a:pPr>
            <a:r>
              <a:rPr dirty="0" sz="800" spc="-15">
                <a:latin typeface="Microsoft Sans Serif"/>
                <a:cs typeface="Microsoft Sans Serif"/>
              </a:rPr>
              <a:t>La </a:t>
            </a:r>
            <a:r>
              <a:rPr dirty="0" sz="800" spc="30">
                <a:latin typeface="Microsoft Sans Serif"/>
                <a:cs typeface="Microsoft Sans Serif"/>
              </a:rPr>
              <a:t>estructura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archivos </a:t>
            </a:r>
            <a:r>
              <a:rPr dirty="0" sz="800" spc="25">
                <a:latin typeface="Microsoft Sans Serif"/>
                <a:cs typeface="Microsoft Sans Serif"/>
              </a:rPr>
              <a:t>de datos </a:t>
            </a:r>
            <a:r>
              <a:rPr dirty="0" sz="800" spc="-10">
                <a:latin typeface="Microsoft Sans Serif"/>
                <a:cs typeface="Microsoft Sans Serif"/>
              </a:rPr>
              <a:t>es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15">
                <a:latin typeface="Microsoft Sans Serif"/>
                <a:cs typeface="Microsoft Sans Serif"/>
              </a:rPr>
              <a:t>serie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filas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20">
                <a:latin typeface="Microsoft Sans Serif"/>
                <a:cs typeface="Microsoft Sans Serif"/>
              </a:rPr>
              <a:t>columnas, </a:t>
            </a:r>
            <a:r>
              <a:rPr dirty="0" sz="800" spc="25">
                <a:latin typeface="Microsoft Sans Serif"/>
                <a:cs typeface="Microsoft Sans Serif"/>
              </a:rPr>
              <a:t>similar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25">
                <a:latin typeface="Microsoft Sans Serif"/>
                <a:cs typeface="Microsoft Sans Serif"/>
              </a:rPr>
              <a:t>hoja de </a:t>
            </a:r>
            <a:r>
              <a:rPr dirty="0" sz="800" spc="10">
                <a:latin typeface="Microsoft Sans Serif"/>
                <a:cs typeface="Microsoft Sans Serif"/>
              </a:rPr>
              <a:t>cálculo. </a:t>
            </a:r>
            <a:r>
              <a:rPr dirty="0" sz="800" spc="-5">
                <a:latin typeface="Microsoft Sans Serif"/>
                <a:cs typeface="Microsoft Sans Serif"/>
              </a:rPr>
              <a:t>Cada </a:t>
            </a:r>
            <a:r>
              <a:rPr dirty="0" sz="800" spc="25">
                <a:latin typeface="Microsoft Sans Serif"/>
                <a:cs typeface="Microsoft Sans Serif"/>
              </a:rPr>
              <a:t>fila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representa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35">
                <a:latin typeface="Microsoft Sans Serif"/>
                <a:cs typeface="Microsoft Sans Serif"/>
              </a:rPr>
              <a:t>muestra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30">
                <a:latin typeface="Microsoft Sans Serif"/>
                <a:cs typeface="Microsoft Sans Serif"/>
              </a:rPr>
              <a:t>etiqueta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5">
                <a:latin typeface="Microsoft Sans Serif"/>
                <a:cs typeface="Microsoft Sans Serif"/>
              </a:rPr>
              <a:t>tiempo. </a:t>
            </a: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45">
                <a:latin typeface="Microsoft Sans Serif"/>
                <a:cs typeface="Microsoft Sans Serif"/>
              </a:rPr>
              <a:t>número </a:t>
            </a:r>
            <a:r>
              <a:rPr dirty="0" sz="800" spc="25">
                <a:latin typeface="Microsoft Sans Serif"/>
                <a:cs typeface="Microsoft Sans Serif"/>
              </a:rPr>
              <a:t>de columnas en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archivo </a:t>
            </a:r>
            <a:r>
              <a:rPr dirty="0" sz="800" spc="25">
                <a:latin typeface="Microsoft Sans Serif"/>
                <a:cs typeface="Microsoft Sans Serif"/>
              </a:rPr>
              <a:t>de datos depende del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número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5">
                <a:latin typeface="Microsoft Sans Serif"/>
                <a:cs typeface="Microsoft Sans Serif"/>
              </a:rPr>
              <a:t>canales </a:t>
            </a:r>
            <a:r>
              <a:rPr dirty="0" sz="800" spc="15">
                <a:latin typeface="Microsoft Sans Serif"/>
                <a:cs typeface="Microsoft Sans Serif"/>
              </a:rPr>
              <a:t>analógicos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25">
                <a:latin typeface="Microsoft Sans Serif"/>
                <a:cs typeface="Microsoft Sans Serif"/>
              </a:rPr>
              <a:t>digitales </a:t>
            </a:r>
            <a:r>
              <a:rPr dirty="0" sz="800" spc="20">
                <a:latin typeface="Microsoft Sans Serif"/>
                <a:cs typeface="Microsoft Sans Serif"/>
              </a:rPr>
              <a:t>incluidos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5">
                <a:latin typeface="Microsoft Sans Serif"/>
                <a:cs typeface="Microsoft Sans Serif"/>
              </a:rPr>
              <a:t>grabación. </a:t>
            </a: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45">
                <a:latin typeface="Microsoft Sans Serif"/>
                <a:cs typeface="Microsoft Sans Serif"/>
              </a:rPr>
              <a:t>número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filas </a:t>
            </a:r>
            <a:r>
              <a:rPr dirty="0" sz="800" spc="25">
                <a:latin typeface="Microsoft Sans Serif"/>
                <a:cs typeface="Microsoft Sans Serif"/>
              </a:rPr>
              <a:t>depende de </a:t>
            </a:r>
            <a:r>
              <a:rPr dirty="0" sz="800" spc="10">
                <a:latin typeface="Microsoft Sans Serif"/>
                <a:cs typeface="Microsoft Sans Serif"/>
              </a:rPr>
              <a:t>la tasa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muestreo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longitud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registro.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40">
                <a:latin typeface="Microsoft Sans Serif"/>
                <a:cs typeface="Microsoft Sans Serif"/>
              </a:rPr>
              <a:t>Si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todos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valores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datos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no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caben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misma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línea,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continúan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sin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retorno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carro </a:t>
            </a:r>
            <a:r>
              <a:rPr dirty="0" sz="800" spc="35">
                <a:latin typeface="Microsoft Sans Serif"/>
                <a:cs typeface="Microsoft Sans Serif"/>
              </a:rPr>
              <a:t>ni </a:t>
            </a:r>
            <a:r>
              <a:rPr dirty="0" sz="800" spc="5">
                <a:latin typeface="Microsoft Sans Serif"/>
                <a:cs typeface="Microsoft Sans Serif"/>
              </a:rPr>
              <a:t>avance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línea. </a:t>
            </a: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45">
                <a:latin typeface="Microsoft Sans Serif"/>
                <a:cs typeface="Microsoft Sans Serif"/>
              </a:rPr>
              <a:t>último </a:t>
            </a:r>
            <a:r>
              <a:rPr dirty="0" sz="800" spc="25">
                <a:latin typeface="Microsoft Sans Serif"/>
                <a:cs typeface="Microsoft Sans Serif"/>
              </a:rPr>
              <a:t>valor del </a:t>
            </a:r>
            <a:r>
              <a:rPr dirty="0" sz="800" spc="35">
                <a:latin typeface="Microsoft Sans Serif"/>
                <a:cs typeface="Microsoft Sans Serif"/>
              </a:rPr>
              <a:t>registro </a:t>
            </a:r>
            <a:r>
              <a:rPr dirty="0" sz="800" spc="40">
                <a:latin typeface="Microsoft Sans Serif"/>
                <a:cs typeface="Microsoft Sans Serif"/>
              </a:rPr>
              <a:t>termina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45">
                <a:latin typeface="Microsoft Sans Serif"/>
                <a:cs typeface="Microsoft Sans Serif"/>
              </a:rPr>
              <a:t>un retorno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carro </a:t>
            </a:r>
            <a:r>
              <a:rPr dirty="0" sz="800" spc="35">
                <a:latin typeface="Microsoft Sans Serif"/>
                <a:cs typeface="Microsoft Sans Serif"/>
              </a:rPr>
              <a:t>o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20">
                <a:latin typeface="Microsoft Sans Serif"/>
                <a:cs typeface="Microsoft Sans Serif"/>
              </a:rPr>
              <a:t>salto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línea.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104775">
              <a:lnSpc>
                <a:spcPct val="119700"/>
              </a:lnSpc>
            </a:pPr>
            <a:r>
              <a:rPr dirty="0" sz="800" spc="-5">
                <a:latin typeface="Microsoft Sans Serif"/>
                <a:cs typeface="Microsoft Sans Serif"/>
              </a:rPr>
              <a:t>Cada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fila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contiene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columna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separada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número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muestra,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tiempo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desde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comienzo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registro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30">
                <a:latin typeface="Microsoft Sans Serif"/>
                <a:cs typeface="Microsoft Sans Serif"/>
              </a:rPr>
              <a:t>microsegundos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30">
                <a:latin typeface="Microsoft Sans Serif"/>
                <a:cs typeface="Microsoft Sans Serif"/>
              </a:rPr>
              <a:t>una columna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5">
                <a:latin typeface="Microsoft Sans Serif"/>
                <a:cs typeface="Microsoft Sans Serif"/>
              </a:rPr>
              <a:t>cada </a:t>
            </a:r>
            <a:r>
              <a:rPr dirty="0" sz="800" spc="10">
                <a:latin typeface="Microsoft Sans Serif"/>
                <a:cs typeface="Microsoft Sans Serif"/>
              </a:rPr>
              <a:t>canal </a:t>
            </a:r>
            <a:r>
              <a:rPr dirty="0" sz="800" spc="30">
                <a:latin typeface="Microsoft Sans Serif"/>
                <a:cs typeface="Microsoft Sans Serif"/>
              </a:rPr>
              <a:t>digital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20">
                <a:latin typeface="Microsoft Sans Serif"/>
                <a:cs typeface="Microsoft Sans Serif"/>
              </a:rPr>
              <a:t>analógico. </a:t>
            </a:r>
            <a:r>
              <a:rPr dirty="0" sz="800" spc="15">
                <a:latin typeface="Microsoft Sans Serif"/>
                <a:cs typeface="Microsoft Sans Serif"/>
              </a:rPr>
              <a:t>Por </a:t>
            </a:r>
            <a:r>
              <a:rPr dirty="0" sz="800" spc="25">
                <a:latin typeface="Microsoft Sans Serif"/>
                <a:cs typeface="Microsoft Sans Serif"/>
              </a:rPr>
              <a:t>ejemplo,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25">
                <a:latin typeface="Microsoft Sans Serif"/>
                <a:cs typeface="Microsoft Sans Serif"/>
              </a:rPr>
              <a:t>fila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-5">
                <a:latin typeface="Microsoft Sans Serif"/>
                <a:cs typeface="Microsoft Sans Serif"/>
              </a:rPr>
              <a:t>seis </a:t>
            </a:r>
            <a:r>
              <a:rPr dirty="0" sz="800" spc="5">
                <a:latin typeface="Microsoft Sans Serif"/>
                <a:cs typeface="Microsoft Sans Serif"/>
              </a:rPr>
              <a:t>canales 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analógicos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10">
                <a:latin typeface="Microsoft Sans Serif"/>
                <a:cs typeface="Microsoft Sans Serif"/>
              </a:rPr>
              <a:t>canal </a:t>
            </a:r>
            <a:r>
              <a:rPr dirty="0" sz="800" spc="30">
                <a:latin typeface="Microsoft Sans Serif"/>
                <a:cs typeface="Microsoft Sans Serif"/>
              </a:rPr>
              <a:t>digital </a:t>
            </a:r>
            <a:r>
              <a:rPr dirty="0" sz="800" spc="35">
                <a:latin typeface="Microsoft Sans Serif"/>
                <a:cs typeface="Microsoft Sans Serif"/>
              </a:rPr>
              <a:t>tendrá </a:t>
            </a:r>
            <a:r>
              <a:rPr dirty="0" sz="800" spc="20">
                <a:latin typeface="Microsoft Sans Serif"/>
                <a:cs typeface="Microsoft Sans Serif"/>
              </a:rPr>
              <a:t>nueve columnas. </a:t>
            </a:r>
            <a:r>
              <a:rPr dirty="0" sz="800" spc="-15">
                <a:latin typeface="Microsoft Sans Serif"/>
                <a:cs typeface="Microsoft Sans Serif"/>
              </a:rPr>
              <a:t>Las </a:t>
            </a:r>
            <a:r>
              <a:rPr dirty="0" sz="800" spc="15">
                <a:latin typeface="Microsoft Sans Serif"/>
                <a:cs typeface="Microsoft Sans Serif"/>
              </a:rPr>
              <a:t>filas </a:t>
            </a:r>
            <a:r>
              <a:rPr dirty="0" sz="800" spc="25">
                <a:latin typeface="Microsoft Sans Serif"/>
                <a:cs typeface="Microsoft Sans Serif"/>
              </a:rPr>
              <a:t>de muestras </a:t>
            </a:r>
            <a:r>
              <a:rPr dirty="0" sz="800" spc="5">
                <a:latin typeface="Microsoft Sans Serif"/>
                <a:cs typeface="Microsoft Sans Serif"/>
              </a:rPr>
              <a:t>secuenciales </a:t>
            </a:r>
            <a:r>
              <a:rPr dirty="0" sz="800" spc="20">
                <a:latin typeface="Microsoft Sans Serif"/>
                <a:cs typeface="Microsoft Sans Serif"/>
              </a:rPr>
              <a:t>están </a:t>
            </a:r>
            <a:r>
              <a:rPr dirty="0" sz="800" spc="15">
                <a:latin typeface="Microsoft Sans Serif"/>
                <a:cs typeface="Microsoft Sans Serif"/>
              </a:rPr>
              <a:t>separadas </a:t>
            </a:r>
            <a:r>
              <a:rPr dirty="0" sz="800" spc="50">
                <a:latin typeface="Microsoft Sans Serif"/>
                <a:cs typeface="Microsoft Sans Serif"/>
              </a:rPr>
              <a:t>por </a:t>
            </a:r>
            <a:r>
              <a:rPr dirty="0" sz="800" spc="5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retornos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carro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caracteres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avance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línea.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20">
                <a:latin typeface="Microsoft Sans Serif"/>
                <a:cs typeface="Microsoft Sans Serif"/>
              </a:rPr>
              <a:t>En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figura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1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muestra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muestra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datos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20">
                <a:latin typeface="Microsoft Sans Serif"/>
                <a:cs typeface="Microsoft Sans Serif"/>
              </a:rPr>
              <a:t>ASCII.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8931402"/>
            <a:ext cx="5079365" cy="629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11785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Figura</a:t>
            </a:r>
            <a:r>
              <a:rPr dirty="0" sz="900" spc="-6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26600"/>
              </a:lnSpc>
            </a:pPr>
            <a:r>
              <a:rPr dirty="0" sz="750" spc="-5">
                <a:latin typeface="Microsoft Sans Serif"/>
                <a:cs typeface="Microsoft Sans Serif"/>
              </a:rPr>
              <a:t>Los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pueden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almacenar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formato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20">
                <a:latin typeface="Microsoft Sans Serif"/>
                <a:cs typeface="Microsoft Sans Serif"/>
              </a:rPr>
              <a:t>ASCII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binario.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Los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almacenados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formato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20">
                <a:latin typeface="Microsoft Sans Serif"/>
                <a:cs typeface="Microsoft Sans Serif"/>
              </a:rPr>
              <a:t>ASCII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permiten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al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usuario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ver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analizar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programa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su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elección.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15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puede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3389" y="5297169"/>
            <a:ext cx="4113529" cy="2476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8120" y="873760"/>
            <a:ext cx="5239385" cy="4250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900"/>
              </a:lnSpc>
              <a:spcBef>
                <a:spcPts val="100"/>
              </a:spcBef>
            </a:pPr>
            <a:r>
              <a:rPr dirty="0" sz="650" spc="30">
                <a:latin typeface="Microsoft Sans Serif"/>
                <a:cs typeface="Microsoft Sans Serif"/>
              </a:rPr>
              <a:t>también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se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puede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utilizar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para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crear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datos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25">
                <a:latin typeface="Microsoft Sans Serif"/>
                <a:cs typeface="Microsoft Sans Serif"/>
              </a:rPr>
              <a:t>COMTRADE.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Los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archivos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datos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binarios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deben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usar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la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misma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estructura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que </a:t>
            </a:r>
            <a:r>
              <a:rPr dirty="0" sz="650" spc="-15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los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archivos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-15">
                <a:latin typeface="Microsoft Sans Serif"/>
                <a:cs typeface="Microsoft Sans Serif"/>
              </a:rPr>
              <a:t>ASCII.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Cada </a:t>
            </a:r>
            <a:r>
              <a:rPr dirty="0" sz="650" spc="25">
                <a:latin typeface="Microsoft Sans Serif"/>
                <a:cs typeface="Microsoft Sans Serif"/>
              </a:rPr>
              <a:t>registro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muestra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datos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para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binario</a:t>
            </a:r>
            <a:r>
              <a:rPr dirty="0" sz="650" spc="-5">
                <a:latin typeface="Microsoft Sans Serif"/>
                <a:cs typeface="Microsoft Sans Serif"/>
              </a:rPr>
              <a:t> se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organiza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la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siguiente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manera:</a:t>
            </a:r>
            <a:endParaRPr sz="6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40">
                <a:latin typeface="Microsoft Sans Serif"/>
                <a:cs typeface="Microsoft Sans Serif"/>
              </a:rPr>
              <a:t>Número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muestra: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4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bytes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Tiempo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0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muestra: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4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bytes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Datos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canal: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5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20">
                <a:latin typeface="Microsoft Sans Serif"/>
                <a:cs typeface="Microsoft Sans Serif"/>
              </a:rPr>
              <a:t>bytes</a:t>
            </a:r>
            <a:r>
              <a:rPr dirty="0" sz="750" spc="-3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(analógico)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5"/>
              </a:spcBef>
              <a:buSzPct val="142857"/>
              <a:buChar char="-"/>
              <a:tabLst>
                <a:tab pos="469265" algn="l"/>
                <a:tab pos="469900" algn="l"/>
              </a:tabLst>
            </a:pPr>
            <a:r>
              <a:rPr dirty="0" sz="700" spc="15">
                <a:latin typeface="Microsoft Sans Serif"/>
                <a:cs typeface="Microsoft Sans Serif"/>
              </a:rPr>
              <a:t>Datos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5">
                <a:latin typeface="Microsoft Sans Serif"/>
                <a:cs typeface="Microsoft Sans Serif"/>
              </a:rPr>
              <a:t>canal: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2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bytes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(valores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estado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16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entradas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digitales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5">
                <a:latin typeface="Microsoft Sans Serif"/>
                <a:cs typeface="Microsoft Sans Serif"/>
              </a:rPr>
              <a:t>cada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palabra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16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bits)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icrosoft Sans Serif"/>
              <a:buChar char="-"/>
            </a:pPr>
            <a:endParaRPr sz="1150">
              <a:latin typeface="Microsoft Sans Serif"/>
              <a:cs typeface="Microsoft Sans Serif"/>
            </a:endParaRPr>
          </a:p>
          <a:p>
            <a:pPr marL="12700" marR="115570">
              <a:lnSpc>
                <a:spcPct val="128000"/>
              </a:lnSpc>
            </a:pPr>
            <a:r>
              <a:rPr dirty="0" sz="750" spc="-10">
                <a:latin typeface="Microsoft Sans Serif"/>
                <a:cs typeface="Microsoft Sans Serif"/>
              </a:rPr>
              <a:t>Sin </a:t>
            </a:r>
            <a:r>
              <a:rPr dirty="0" sz="750" spc="30">
                <a:latin typeface="Microsoft Sans Serif"/>
                <a:cs typeface="Microsoft Sans Serif"/>
              </a:rPr>
              <a:t>embargo, </a:t>
            </a:r>
            <a:r>
              <a:rPr dirty="0" sz="750" spc="40">
                <a:latin typeface="Microsoft Sans Serif"/>
                <a:cs typeface="Microsoft Sans Serif"/>
              </a:rPr>
              <a:t>no </a:t>
            </a:r>
            <a:r>
              <a:rPr dirty="0" sz="750" spc="-5">
                <a:latin typeface="Microsoft Sans Serif"/>
                <a:cs typeface="Microsoft Sans Serif"/>
              </a:rPr>
              <a:t>es </a:t>
            </a:r>
            <a:r>
              <a:rPr dirty="0" sz="750" spc="15">
                <a:latin typeface="Microsoft Sans Serif"/>
                <a:cs typeface="Microsoft Sans Serif"/>
              </a:rPr>
              <a:t>fácil </a:t>
            </a:r>
            <a:r>
              <a:rPr dirty="0" sz="750" spc="30">
                <a:latin typeface="Microsoft Sans Serif"/>
                <a:cs typeface="Microsoft Sans Serif"/>
              </a:rPr>
              <a:t>trabajar </a:t>
            </a:r>
            <a:r>
              <a:rPr dirty="0" sz="750" spc="20">
                <a:latin typeface="Microsoft Sans Serif"/>
                <a:cs typeface="Microsoft Sans Serif"/>
              </a:rPr>
              <a:t>con </a:t>
            </a:r>
            <a:r>
              <a:rPr dirty="0" sz="750" spc="25">
                <a:latin typeface="Microsoft Sans Serif"/>
                <a:cs typeface="Microsoft Sans Serif"/>
              </a:rPr>
              <a:t>datos </a:t>
            </a:r>
            <a:r>
              <a:rPr dirty="0" sz="750" spc="20">
                <a:latin typeface="Microsoft Sans Serif"/>
                <a:cs typeface="Microsoft Sans Serif"/>
              </a:rPr>
              <a:t>binarios. </a:t>
            </a:r>
            <a:r>
              <a:rPr dirty="0" sz="750" spc="-35">
                <a:latin typeface="Microsoft Sans Serif"/>
                <a:cs typeface="Microsoft Sans Serif"/>
              </a:rPr>
              <a:t>Si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25">
                <a:latin typeface="Microsoft Sans Serif"/>
                <a:cs typeface="Microsoft Sans Serif"/>
              </a:rPr>
              <a:t>utilizan datos </a:t>
            </a:r>
            <a:r>
              <a:rPr dirty="0" sz="750" spc="20">
                <a:latin typeface="Microsoft Sans Serif"/>
                <a:cs typeface="Microsoft Sans Serif"/>
              </a:rPr>
              <a:t>binarios,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25">
                <a:latin typeface="Microsoft Sans Serif"/>
                <a:cs typeface="Microsoft Sans Serif"/>
              </a:rPr>
              <a:t>debe </a:t>
            </a:r>
            <a:r>
              <a:rPr dirty="0" sz="750" spc="30">
                <a:latin typeface="Microsoft Sans Serif"/>
                <a:cs typeface="Microsoft Sans Serif"/>
              </a:rPr>
              <a:t>emplear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40">
                <a:latin typeface="Microsoft Sans Serif"/>
                <a:cs typeface="Microsoft Sans Serif"/>
              </a:rPr>
              <a:t>programa </a:t>
            </a:r>
            <a:r>
              <a:rPr dirty="0" sz="750" spc="4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adecuado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convertir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binarios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al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formato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20">
                <a:latin typeface="Microsoft Sans Serif"/>
                <a:cs typeface="Microsoft Sans Serif"/>
              </a:rPr>
              <a:t>ASCII.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Los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20">
                <a:latin typeface="Microsoft Sans Serif"/>
                <a:cs typeface="Microsoft Sans Serif"/>
              </a:rPr>
              <a:t>ASCII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son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legibles</a:t>
            </a:r>
            <a:r>
              <a:rPr dirty="0" sz="750" spc="5">
                <a:latin typeface="Microsoft Sans Serif"/>
                <a:cs typeface="Microsoft Sans Serif"/>
              </a:rPr>
              <a:t> y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usuario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puede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verlos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fácilmente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usando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cualquier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editor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texto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como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Bloc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notas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Windows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programa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48005">
              <a:lnSpc>
                <a:spcPct val="120000"/>
              </a:lnSpc>
              <a:spcBef>
                <a:spcPts val="5"/>
              </a:spcBef>
            </a:pP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archivo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50">
                <a:latin typeface="Microsoft Sans Serif"/>
                <a:cs typeface="Microsoft Sans Serif"/>
              </a:rPr>
              <a:t>.CFG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actúa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guía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traducción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archivos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datos.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Contiene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información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necesaria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representar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evento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sistema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potencia.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Contiene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5">
                <a:latin typeface="Microsoft Sans Serif"/>
                <a:cs typeface="Microsoft Sans Serif"/>
              </a:rPr>
              <a:t>siguiente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información: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 spc="40">
                <a:latin typeface="Microsoft Sans Serif"/>
                <a:cs typeface="Microsoft Sans Serif"/>
              </a:rPr>
              <a:t>Nombre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identificación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estación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5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 spc="45">
                <a:latin typeface="Microsoft Sans Serif"/>
                <a:cs typeface="Microsoft Sans Serif"/>
              </a:rPr>
              <a:t>Número</a:t>
            </a:r>
            <a:r>
              <a:rPr dirty="0" sz="800" spc="-1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total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canales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analógicos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0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 spc="45">
                <a:latin typeface="Microsoft Sans Serif"/>
                <a:cs typeface="Microsoft Sans Serif"/>
              </a:rPr>
              <a:t>Número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total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canales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digitales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0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 spc="15">
                <a:latin typeface="Microsoft Sans Serif"/>
                <a:cs typeface="Microsoft Sans Serif"/>
              </a:rPr>
              <a:t>Datos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5">
                <a:latin typeface="Microsoft Sans Serif"/>
                <a:cs typeface="Microsoft Sans Serif"/>
              </a:rPr>
              <a:t> cada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canal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analógico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línea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separada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0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 spc="15">
                <a:latin typeface="Microsoft Sans Serif"/>
                <a:cs typeface="Microsoft Sans Serif"/>
              </a:rPr>
              <a:t>Datos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cada </a:t>
            </a:r>
            <a:r>
              <a:rPr dirty="0" sz="800" spc="10">
                <a:latin typeface="Microsoft Sans Serif"/>
                <a:cs typeface="Microsoft Sans Serif"/>
              </a:rPr>
              <a:t>canal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digital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línea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separada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0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 spc="5">
                <a:latin typeface="Microsoft Sans Serif"/>
                <a:cs typeface="Microsoft Sans Serif"/>
              </a:rPr>
              <a:t>Frecuencia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línea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0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5">
                <a:latin typeface="Microsoft Sans Serif"/>
                <a:cs typeface="Microsoft Sans Serif"/>
              </a:rPr>
              <a:t>Frecuencia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muestreo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número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25">
                <a:latin typeface="Microsoft Sans Serif"/>
                <a:cs typeface="Microsoft Sans Serif"/>
              </a:rPr>
              <a:t>muestras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10">
                <a:latin typeface="Microsoft Sans Serif"/>
                <a:cs typeface="Microsoft Sans Serif"/>
              </a:rPr>
              <a:t>Fecha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hora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primer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punto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5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-10">
                <a:latin typeface="Microsoft Sans Serif"/>
                <a:cs typeface="Microsoft Sans Serif"/>
              </a:rPr>
              <a:t> Fecha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hora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punto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activación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0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15">
                <a:latin typeface="Microsoft Sans Serif"/>
                <a:cs typeface="Microsoft Sans Serif"/>
              </a:rPr>
              <a:t>Tipo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-20">
                <a:latin typeface="Microsoft Sans Serif"/>
                <a:cs typeface="Microsoft Sans Serif"/>
              </a:rPr>
              <a:t>(ASCII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binario)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700" spc="20">
                <a:latin typeface="Microsoft Sans Serif"/>
                <a:cs typeface="Microsoft Sans Serif"/>
              </a:rPr>
              <a:t>Un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archivo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configuración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típico</a:t>
            </a:r>
            <a:r>
              <a:rPr dirty="0" sz="700" spc="-5">
                <a:latin typeface="Microsoft Sans Serif"/>
                <a:cs typeface="Microsoft Sans Serif"/>
              </a:rPr>
              <a:t> se </a:t>
            </a:r>
            <a:r>
              <a:rPr dirty="0" sz="700" spc="30">
                <a:latin typeface="Microsoft Sans Serif"/>
                <a:cs typeface="Microsoft Sans Serif"/>
              </a:rPr>
              <a:t>muestra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35">
                <a:latin typeface="Microsoft Sans Serif"/>
                <a:cs typeface="Microsoft Sans Serif"/>
              </a:rPr>
              <a:t>figura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2.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7943850"/>
            <a:ext cx="5200015" cy="17424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1135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Figura</a:t>
            </a:r>
            <a:r>
              <a:rPr dirty="0" sz="900" spc="-6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</a:pPr>
            <a:r>
              <a:rPr dirty="0" sz="800" spc="-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datos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canal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analógico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contienen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información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sobre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escala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datos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analógicos.</a:t>
            </a:r>
            <a:r>
              <a:rPr dirty="0" sz="800" spc="5">
                <a:latin typeface="Microsoft Sans Serif"/>
                <a:cs typeface="Microsoft Sans Serif"/>
              </a:rPr>
              <a:t> 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cada </a:t>
            </a:r>
            <a:r>
              <a:rPr dirty="0" sz="800" spc="10">
                <a:latin typeface="Microsoft Sans Serif"/>
                <a:cs typeface="Microsoft Sans Serif"/>
              </a:rPr>
              <a:t>canal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analógico,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detalles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contienen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siguiente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información: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buSzPct val="117647"/>
              <a:buChar char="-"/>
              <a:tabLst>
                <a:tab pos="469265" algn="l"/>
                <a:tab pos="469900" algn="l"/>
              </a:tabLst>
            </a:pPr>
            <a:r>
              <a:rPr dirty="0" sz="850" spc="45">
                <a:latin typeface="Microsoft Sans Serif"/>
                <a:cs typeface="Microsoft Sans Serif"/>
              </a:rPr>
              <a:t>Numero</a:t>
            </a:r>
            <a:r>
              <a:rPr dirty="0" sz="850" spc="-2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2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canal</a:t>
            </a:r>
            <a:endParaRPr sz="8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40">
                <a:latin typeface="Microsoft Sans Serif"/>
                <a:cs typeface="Microsoft Sans Serif"/>
              </a:rPr>
              <a:t>Nombre</a:t>
            </a:r>
            <a:r>
              <a:rPr dirty="0" sz="750" spc="-3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-2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Canal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0"/>
              </a:spcBef>
              <a:buChar char="-"/>
              <a:tabLst>
                <a:tab pos="469265" algn="l"/>
                <a:tab pos="469900" algn="l"/>
              </a:tabLst>
            </a:pPr>
            <a:r>
              <a:rPr dirty="0" sz="1000" spc="-25">
                <a:latin typeface="Microsoft Sans Serif"/>
                <a:cs typeface="Microsoft Sans Serif"/>
              </a:rPr>
              <a:t>Fase</a:t>
            </a:r>
            <a:endParaRPr sz="10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 spc="20">
                <a:latin typeface="Microsoft Sans Serif"/>
                <a:cs typeface="Microsoft Sans Serif"/>
              </a:rPr>
              <a:t>Circuito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0"/>
              </a:spcBef>
              <a:buSzPct val="200000"/>
              <a:buChar char="-"/>
              <a:tabLst>
                <a:tab pos="469265" algn="l"/>
                <a:tab pos="469900" algn="l"/>
              </a:tabLst>
            </a:pPr>
            <a:r>
              <a:rPr dirty="0" sz="500" spc="10">
                <a:latin typeface="Microsoft Sans Serif"/>
                <a:cs typeface="Microsoft Sans Serif"/>
              </a:rPr>
              <a:t>Unidades</a:t>
            </a:r>
            <a:endParaRPr sz="5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17647"/>
              <a:buChar char="-"/>
              <a:tabLst>
                <a:tab pos="469265" algn="l"/>
                <a:tab pos="469900" algn="l"/>
              </a:tabLst>
            </a:pPr>
            <a:r>
              <a:rPr dirty="0" sz="850" spc="-5">
                <a:latin typeface="Microsoft Sans Serif"/>
                <a:cs typeface="Microsoft Sans Serif"/>
              </a:rPr>
              <a:t>Escalado</a:t>
            </a:r>
            <a:r>
              <a:rPr dirty="0" sz="850" spc="-1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(Factor</a:t>
            </a:r>
            <a:r>
              <a:rPr dirty="0" sz="850" spc="-1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"a")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0075" y="2174874"/>
            <a:ext cx="3818890" cy="289369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8120" y="928675"/>
            <a:ext cx="3041015" cy="1071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265" indent="-229235">
              <a:lnSpc>
                <a:spcPts val="965"/>
              </a:lnSpc>
              <a:buSzPct val="166666"/>
              <a:buChar char="-"/>
              <a:tabLst>
                <a:tab pos="469265" algn="l"/>
                <a:tab pos="469900" algn="l"/>
              </a:tabLst>
            </a:pPr>
            <a:r>
              <a:rPr dirty="0" sz="600" spc="10">
                <a:latin typeface="Microsoft Sans Serif"/>
                <a:cs typeface="Microsoft Sans Serif"/>
              </a:rPr>
              <a:t>Compensación</a:t>
            </a:r>
            <a:r>
              <a:rPr dirty="0" sz="600" spc="-10">
                <a:latin typeface="Microsoft Sans Serif"/>
                <a:cs typeface="Microsoft Sans Serif"/>
              </a:rPr>
              <a:t> </a:t>
            </a:r>
            <a:r>
              <a:rPr dirty="0" sz="600" spc="5">
                <a:latin typeface="Microsoft Sans Serif"/>
                <a:cs typeface="Microsoft Sans Serif"/>
              </a:rPr>
              <a:t>(Factor</a:t>
            </a:r>
            <a:r>
              <a:rPr dirty="0" sz="600" spc="-10">
                <a:latin typeface="Microsoft Sans Serif"/>
                <a:cs typeface="Microsoft Sans Serif"/>
              </a:rPr>
              <a:t> </a:t>
            </a:r>
            <a:r>
              <a:rPr dirty="0" sz="600" spc="15">
                <a:latin typeface="Microsoft Sans Serif"/>
                <a:cs typeface="Microsoft Sans Serif"/>
              </a:rPr>
              <a:t>"b")</a:t>
            </a:r>
            <a:endParaRPr sz="6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750">
                <a:latin typeface="Microsoft Sans Serif"/>
                <a:cs typeface="Microsoft Sans Serif"/>
              </a:rPr>
              <a:t>Sesgar</a:t>
            </a:r>
            <a:endParaRPr sz="7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0"/>
              </a:spcBef>
              <a:buSzPct val="105263"/>
              <a:buChar char="-"/>
              <a:tabLst>
                <a:tab pos="469265" algn="l"/>
                <a:tab pos="469900" algn="l"/>
              </a:tabLst>
            </a:pPr>
            <a:r>
              <a:rPr dirty="0" sz="950" spc="15">
                <a:latin typeface="Microsoft Sans Serif"/>
                <a:cs typeface="Microsoft Sans Serif"/>
              </a:rPr>
              <a:t>Valor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mínimo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datos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canal</a:t>
            </a:r>
            <a:endParaRPr sz="9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05263"/>
              <a:buChar char="-"/>
              <a:tabLst>
                <a:tab pos="469265" algn="l"/>
                <a:tab pos="469900" algn="l"/>
              </a:tabLst>
            </a:pPr>
            <a:r>
              <a:rPr dirty="0" sz="950" spc="15">
                <a:latin typeface="Microsoft Sans Serif"/>
                <a:cs typeface="Microsoft Sans Serif"/>
              </a:rPr>
              <a:t>Valor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máximo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datos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canal</a:t>
            </a:r>
            <a:endParaRPr sz="9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0"/>
              </a:spcBef>
              <a:buSzPct val="105263"/>
              <a:buChar char="-"/>
              <a:tabLst>
                <a:tab pos="469265" algn="l"/>
                <a:tab pos="469900" algn="l"/>
              </a:tabLst>
            </a:pPr>
            <a:r>
              <a:rPr dirty="0" sz="950" spc="-35">
                <a:latin typeface="Microsoft Sans Serif"/>
                <a:cs typeface="Microsoft Sans Serif"/>
              </a:rPr>
              <a:t>&lt;CR/LF&gt;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750" spc="-5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típicos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canal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analógico</a:t>
            </a:r>
            <a:r>
              <a:rPr dirty="0" sz="750" spc="-5">
                <a:latin typeface="Microsoft Sans Serif"/>
                <a:cs typeface="Microsoft Sans Serif"/>
              </a:rPr>
              <a:t> se </a:t>
            </a:r>
            <a:r>
              <a:rPr dirty="0" sz="750" spc="35">
                <a:latin typeface="Microsoft Sans Serif"/>
                <a:cs typeface="Microsoft Sans Serif"/>
              </a:rPr>
              <a:t>muestran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figura</a:t>
            </a:r>
            <a:r>
              <a:rPr dirty="0" sz="750">
                <a:latin typeface="Microsoft Sans Serif"/>
                <a:cs typeface="Microsoft Sans Serif"/>
              </a:rPr>
              <a:t> 3.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5230240"/>
            <a:ext cx="5393690" cy="35388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00"/>
              </a:spcBef>
            </a:pPr>
            <a:r>
              <a:rPr dirty="0" sz="950" spc="40" b="1">
                <a:latin typeface="Arial"/>
                <a:cs typeface="Arial"/>
              </a:rPr>
              <a:t>figura</a:t>
            </a:r>
            <a:r>
              <a:rPr dirty="0" sz="950" spc="-60" b="1">
                <a:latin typeface="Arial"/>
                <a:cs typeface="Arial"/>
              </a:rPr>
              <a:t> </a:t>
            </a:r>
            <a:r>
              <a:rPr dirty="0" sz="950" spc="15" b="1"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Arial"/>
              <a:cs typeface="Arial"/>
            </a:endParaRPr>
          </a:p>
          <a:p>
            <a:pPr marL="12700" marR="128905">
              <a:lnSpc>
                <a:spcPct val="137100"/>
              </a:lnSpc>
            </a:pPr>
            <a:r>
              <a:rPr dirty="0" sz="700" spc="-5">
                <a:latin typeface="Microsoft Sans Serif"/>
                <a:cs typeface="Microsoft Sans Serif"/>
              </a:rPr>
              <a:t>Los </a:t>
            </a:r>
            <a:r>
              <a:rPr dirty="0" sz="700" spc="15">
                <a:latin typeface="Microsoft Sans Serif"/>
                <a:cs typeface="Microsoft Sans Serif"/>
              </a:rPr>
              <a:t>archivos </a:t>
            </a:r>
            <a:r>
              <a:rPr dirty="0" sz="700" spc="20">
                <a:latin typeface="Microsoft Sans Serif"/>
                <a:cs typeface="Microsoft Sans Serif"/>
              </a:rPr>
              <a:t>de datos </a:t>
            </a:r>
            <a:r>
              <a:rPr dirty="0" sz="700" spc="5">
                <a:latin typeface="Microsoft Sans Serif"/>
                <a:cs typeface="Microsoft Sans Serif"/>
              </a:rPr>
              <a:t>y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15">
                <a:latin typeface="Microsoft Sans Serif"/>
                <a:cs typeface="Microsoft Sans Serif"/>
              </a:rPr>
              <a:t>archivos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25">
                <a:latin typeface="Microsoft Sans Serif"/>
                <a:cs typeface="Microsoft Sans Serif"/>
              </a:rPr>
              <a:t>configuración </a:t>
            </a:r>
            <a:r>
              <a:rPr dirty="0" sz="700" spc="20">
                <a:latin typeface="Microsoft Sans Serif"/>
                <a:cs typeface="Microsoft Sans Serif"/>
              </a:rPr>
              <a:t>son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15">
                <a:latin typeface="Microsoft Sans Serif"/>
                <a:cs typeface="Microsoft Sans Serif"/>
              </a:rPr>
              <a:t>archivos </a:t>
            </a:r>
            <a:r>
              <a:rPr dirty="0" sz="700" spc="25">
                <a:latin typeface="Microsoft Sans Serif"/>
                <a:cs typeface="Microsoft Sans Serif"/>
              </a:rPr>
              <a:t>obligatorios. </a:t>
            </a:r>
            <a:r>
              <a:rPr dirty="0" sz="700" spc="-30">
                <a:latin typeface="Microsoft Sans Serif"/>
                <a:cs typeface="Microsoft Sans Serif"/>
              </a:rPr>
              <a:t>El </a:t>
            </a:r>
            <a:r>
              <a:rPr dirty="0" sz="700" spc="20">
                <a:latin typeface="Microsoft Sans Serif"/>
                <a:cs typeface="Microsoft Sans Serif"/>
              </a:rPr>
              <a:t>archivo </a:t>
            </a:r>
            <a:r>
              <a:rPr dirty="0" sz="700" spc="-15">
                <a:latin typeface="Microsoft Sans Serif"/>
                <a:cs typeface="Microsoft Sans Serif"/>
              </a:rPr>
              <a:t>.HDR </a:t>
            </a:r>
            <a:r>
              <a:rPr dirty="0" sz="700" spc="-5">
                <a:latin typeface="Microsoft Sans Serif"/>
                <a:cs typeface="Microsoft Sans Serif"/>
              </a:rPr>
              <a:t>es </a:t>
            </a:r>
            <a:r>
              <a:rPr dirty="0" sz="700" spc="15">
                <a:latin typeface="Microsoft Sans Serif"/>
                <a:cs typeface="Microsoft Sans Serif"/>
              </a:rPr>
              <a:t>opcional. </a:t>
            </a:r>
            <a:r>
              <a:rPr dirty="0" sz="700" spc="-30">
                <a:latin typeface="Microsoft Sans Serif"/>
                <a:cs typeface="Microsoft Sans Serif"/>
              </a:rPr>
              <a:t>El </a:t>
            </a:r>
            <a:r>
              <a:rPr dirty="0" sz="700" spc="20">
                <a:latin typeface="Microsoft Sans Serif"/>
                <a:cs typeface="Microsoft Sans Serif"/>
              </a:rPr>
              <a:t>archivo de </a:t>
            </a:r>
            <a:r>
              <a:rPr dirty="0" sz="700" spc="2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encabezado </a:t>
            </a:r>
            <a:r>
              <a:rPr dirty="0" sz="700" spc="-5">
                <a:latin typeface="Microsoft Sans Serif"/>
                <a:cs typeface="Microsoft Sans Serif"/>
              </a:rPr>
              <a:t>es </a:t>
            </a:r>
            <a:r>
              <a:rPr dirty="0" sz="700" spc="40">
                <a:latin typeface="Microsoft Sans Serif"/>
                <a:cs typeface="Microsoft Sans Serif"/>
              </a:rPr>
              <a:t>un </a:t>
            </a:r>
            <a:r>
              <a:rPr dirty="0" sz="700" spc="20">
                <a:latin typeface="Microsoft Sans Serif"/>
                <a:cs typeface="Microsoft Sans Serif"/>
              </a:rPr>
              <a:t>archivo de </a:t>
            </a:r>
            <a:r>
              <a:rPr dirty="0" sz="700" spc="35">
                <a:latin typeface="Microsoft Sans Serif"/>
                <a:cs typeface="Microsoft Sans Serif"/>
              </a:rPr>
              <a:t>texto </a:t>
            </a:r>
            <a:r>
              <a:rPr dirty="0" sz="700" spc="30">
                <a:latin typeface="Microsoft Sans Serif"/>
                <a:cs typeface="Microsoft Sans Serif"/>
              </a:rPr>
              <a:t>que </a:t>
            </a:r>
            <a:r>
              <a:rPr dirty="0" sz="700" spc="20">
                <a:latin typeface="Microsoft Sans Serif"/>
                <a:cs typeface="Microsoft Sans Serif"/>
              </a:rPr>
              <a:t>contiene </a:t>
            </a:r>
            <a:r>
              <a:rPr dirty="0" sz="700" spc="30">
                <a:latin typeface="Microsoft Sans Serif"/>
                <a:cs typeface="Microsoft Sans Serif"/>
              </a:rPr>
              <a:t>información </a:t>
            </a:r>
            <a:r>
              <a:rPr dirty="0" sz="700" spc="20">
                <a:latin typeface="Microsoft Sans Serif"/>
                <a:cs typeface="Microsoft Sans Serif"/>
              </a:rPr>
              <a:t>sobre </a:t>
            </a:r>
            <a:r>
              <a:rPr dirty="0" sz="700" spc="10">
                <a:latin typeface="Microsoft Sans Serif"/>
                <a:cs typeface="Microsoft Sans Serif"/>
              </a:rPr>
              <a:t>el </a:t>
            </a:r>
            <a:r>
              <a:rPr dirty="0" sz="700" spc="25">
                <a:latin typeface="Microsoft Sans Serif"/>
                <a:cs typeface="Microsoft Sans Serif"/>
              </a:rPr>
              <a:t>evento </a:t>
            </a:r>
            <a:r>
              <a:rPr dirty="0" sz="700" spc="30">
                <a:latin typeface="Microsoft Sans Serif"/>
                <a:cs typeface="Microsoft Sans Serif"/>
              </a:rPr>
              <a:t>que </a:t>
            </a:r>
            <a:r>
              <a:rPr dirty="0" sz="700" spc="-5">
                <a:latin typeface="Microsoft Sans Serif"/>
                <a:cs typeface="Microsoft Sans Serif"/>
              </a:rPr>
              <a:t>se </a:t>
            </a:r>
            <a:r>
              <a:rPr dirty="0" sz="700" spc="25">
                <a:latin typeface="Microsoft Sans Serif"/>
                <a:cs typeface="Microsoft Sans Serif"/>
              </a:rPr>
              <a:t>registra </a:t>
            </a:r>
            <a:r>
              <a:rPr dirty="0" sz="700" spc="20">
                <a:latin typeface="Microsoft Sans Serif"/>
                <a:cs typeface="Microsoft Sans Serif"/>
              </a:rPr>
              <a:t>en </a:t>
            </a:r>
            <a:r>
              <a:rPr dirty="0" sz="700" spc="10">
                <a:latin typeface="Microsoft Sans Serif"/>
                <a:cs typeface="Microsoft Sans Serif"/>
              </a:rPr>
              <a:t>el </a:t>
            </a:r>
            <a:r>
              <a:rPr dirty="0" sz="700" spc="20">
                <a:latin typeface="Microsoft Sans Serif"/>
                <a:cs typeface="Microsoft Sans Serif"/>
              </a:rPr>
              <a:t>archivo </a:t>
            </a:r>
            <a:r>
              <a:rPr dirty="0" sz="700" spc="-15">
                <a:latin typeface="Microsoft Sans Serif"/>
                <a:cs typeface="Microsoft Sans Serif"/>
              </a:rPr>
              <a:t>.DAT. </a:t>
            </a:r>
            <a:r>
              <a:rPr dirty="0" sz="700" spc="10">
                <a:latin typeface="Microsoft Sans Serif"/>
                <a:cs typeface="Microsoft Sans Serif"/>
              </a:rPr>
              <a:t>Puede </a:t>
            </a:r>
            <a:r>
              <a:rPr dirty="0" sz="700" spc="1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contener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información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como</a:t>
            </a:r>
            <a:r>
              <a:rPr dirty="0" sz="700" spc="1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las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condiciones </a:t>
            </a:r>
            <a:r>
              <a:rPr dirty="0" sz="700" spc="20">
                <a:latin typeface="Microsoft Sans Serif"/>
                <a:cs typeface="Microsoft Sans Serif"/>
              </a:rPr>
              <a:t>del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sistema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potencia</a:t>
            </a:r>
            <a:r>
              <a:rPr dirty="0" sz="700" spc="15">
                <a:latin typeface="Microsoft Sans Serif"/>
                <a:cs typeface="Microsoft Sans Serif"/>
              </a:rPr>
              <a:t> antes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10">
                <a:latin typeface="Microsoft Sans Serif"/>
                <a:cs typeface="Microsoft Sans Serif"/>
              </a:rPr>
              <a:t> la</a:t>
            </a:r>
            <a:r>
              <a:rPr dirty="0" sz="700" spc="1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perturbación,</a:t>
            </a:r>
            <a:r>
              <a:rPr dirty="0" sz="700" spc="10">
                <a:latin typeface="Microsoft Sans Serif"/>
                <a:cs typeface="Microsoft Sans Serif"/>
              </a:rPr>
              <a:t> estación,</a:t>
            </a:r>
            <a:r>
              <a:rPr dirty="0" sz="700" spc="1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línea, </a:t>
            </a:r>
            <a:r>
              <a:rPr dirty="0" sz="700" spc="30">
                <a:latin typeface="Microsoft Sans Serif"/>
                <a:cs typeface="Microsoft Sans Serif"/>
              </a:rPr>
              <a:t>fuente</a:t>
            </a:r>
            <a:r>
              <a:rPr dirty="0" sz="700" spc="1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datos, </a:t>
            </a:r>
            <a:r>
              <a:rPr dirty="0" sz="700" spc="-17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detalles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del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transformador,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número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5">
                <a:latin typeface="Microsoft Sans Serif"/>
                <a:cs typeface="Microsoft Sans Serif"/>
              </a:rPr>
              <a:t>discos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necesarios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para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el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registro,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etc.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800" spc="15" b="1">
                <a:latin typeface="Arial"/>
                <a:cs typeface="Arial"/>
              </a:rPr>
              <a:t>Datos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-20" b="1">
                <a:latin typeface="Arial"/>
                <a:cs typeface="Arial"/>
              </a:rPr>
              <a:t>COMTRADE </a:t>
            </a:r>
            <a:r>
              <a:rPr dirty="0" sz="800" spc="35" b="1">
                <a:latin typeface="Arial"/>
                <a:cs typeface="Arial"/>
              </a:rPr>
              <a:t>para</a:t>
            </a:r>
            <a:r>
              <a:rPr dirty="0" sz="800" spc="-2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pruebas</a:t>
            </a:r>
            <a:r>
              <a:rPr dirty="0" sz="800" spc="-2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15" b="1">
                <a:latin typeface="Arial"/>
                <a:cs typeface="Arial"/>
              </a:rPr>
              <a:t>relés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27699"/>
              </a:lnSpc>
            </a:pPr>
            <a:r>
              <a:rPr dirty="0" sz="750" spc="-5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registradores </a:t>
            </a:r>
            <a:r>
              <a:rPr dirty="0" sz="750" spc="20">
                <a:latin typeface="Microsoft Sans Serif"/>
                <a:cs typeface="Microsoft Sans Serif"/>
              </a:rPr>
              <a:t>digitales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fallas </a:t>
            </a:r>
            <a:r>
              <a:rPr dirty="0" sz="750" spc="-35">
                <a:latin typeface="Microsoft Sans Serif"/>
                <a:cs typeface="Microsoft Sans Serif"/>
              </a:rPr>
              <a:t>(DFR),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15">
                <a:latin typeface="Microsoft Sans Serif"/>
                <a:cs typeface="Microsoft Sans Serif"/>
              </a:rPr>
              <a:t>relés </a:t>
            </a:r>
            <a:r>
              <a:rPr dirty="0" sz="750" spc="20">
                <a:latin typeface="Microsoft Sans Serif"/>
                <a:cs typeface="Microsoft Sans Serif"/>
              </a:rPr>
              <a:t>digitales </a:t>
            </a:r>
            <a:r>
              <a:rPr dirty="0" sz="750" spc="30">
                <a:latin typeface="Microsoft Sans Serif"/>
                <a:cs typeface="Microsoft Sans Serif"/>
              </a:rPr>
              <a:t>modernos,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30">
                <a:latin typeface="Microsoft Sans Serif"/>
                <a:cs typeface="Microsoft Sans Serif"/>
              </a:rPr>
              <a:t>software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20">
                <a:latin typeface="Microsoft Sans Serif"/>
                <a:cs typeface="Microsoft Sans Serif"/>
              </a:rPr>
              <a:t>simulación </a:t>
            </a:r>
            <a:r>
              <a:rPr dirty="0" sz="750" spc="30">
                <a:latin typeface="Microsoft Sans Serif"/>
                <a:cs typeface="Microsoft Sans Serif"/>
              </a:rPr>
              <a:t>como </a:t>
            </a:r>
            <a:r>
              <a:rPr dirty="0" sz="750" spc="-30">
                <a:latin typeface="Microsoft Sans Serif"/>
                <a:cs typeface="Microsoft Sans Serif"/>
              </a:rPr>
              <a:t>EMTP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-40">
                <a:latin typeface="Microsoft Sans Serif"/>
                <a:cs typeface="Microsoft Sans Serif"/>
              </a:rPr>
              <a:t>ATP </a:t>
            </a:r>
            <a:r>
              <a:rPr dirty="0" sz="750" spc="-3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pueden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proporcionar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simulación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sobre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eventos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sistema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potencia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formato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30">
                <a:latin typeface="Microsoft Sans Serif"/>
                <a:cs typeface="Microsoft Sans Serif"/>
              </a:rPr>
              <a:t>COMTRADE.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Estos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pueden </a:t>
            </a:r>
            <a:r>
              <a:rPr dirty="0" sz="750" spc="25">
                <a:latin typeface="Microsoft Sans Serif"/>
                <a:cs typeface="Microsoft Sans Serif"/>
              </a:rPr>
              <a:t>utilizar para </a:t>
            </a:r>
            <a:r>
              <a:rPr dirty="0" sz="750" spc="35">
                <a:latin typeface="Microsoft Sans Serif"/>
                <a:cs typeface="Microsoft Sans Serif"/>
              </a:rPr>
              <a:t>reproducir </a:t>
            </a:r>
            <a:r>
              <a:rPr dirty="0" sz="750" spc="20">
                <a:latin typeface="Microsoft Sans Serif"/>
                <a:cs typeface="Microsoft Sans Serif"/>
              </a:rPr>
              <a:t>eventos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20">
                <a:latin typeface="Microsoft Sans Serif"/>
                <a:cs typeface="Microsoft Sans Serif"/>
              </a:rPr>
              <a:t>esquema </a:t>
            </a:r>
            <a:r>
              <a:rPr dirty="0" sz="750" spc="25">
                <a:latin typeface="Microsoft Sans Serif"/>
                <a:cs typeface="Microsoft Sans Serif"/>
              </a:rPr>
              <a:t>de protección utilizando </a:t>
            </a:r>
            <a:r>
              <a:rPr dirty="0" sz="750" spc="35">
                <a:latin typeface="Microsoft Sans Serif"/>
                <a:cs typeface="Microsoft Sans Serif"/>
              </a:rPr>
              <a:t>instrumentos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30">
                <a:latin typeface="Microsoft Sans Serif"/>
                <a:cs typeface="Microsoft Sans Serif"/>
              </a:rPr>
              <a:t>prueba </a:t>
            </a:r>
            <a:r>
              <a:rPr dirty="0" sz="750" spc="20">
                <a:latin typeface="Microsoft Sans Serif"/>
                <a:cs typeface="Microsoft Sans Serif"/>
              </a:rPr>
              <a:t>digitales. </a:t>
            </a:r>
            <a:r>
              <a:rPr dirty="0" sz="750" spc="-20">
                <a:latin typeface="Microsoft Sans Serif"/>
                <a:cs typeface="Microsoft Sans Serif"/>
              </a:rPr>
              <a:t>En 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este </a:t>
            </a:r>
            <a:r>
              <a:rPr dirty="0" sz="750" spc="30">
                <a:latin typeface="Microsoft Sans Serif"/>
                <a:cs typeface="Microsoft Sans Serif"/>
              </a:rPr>
              <a:t>documento,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15">
                <a:latin typeface="Microsoft Sans Serif"/>
                <a:cs typeface="Microsoft Sans Serif"/>
              </a:rPr>
              <a:t>describe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>
                <a:latin typeface="Microsoft Sans Serif"/>
                <a:cs typeface="Microsoft Sans Serif"/>
              </a:rPr>
              <a:t>caso </a:t>
            </a:r>
            <a:r>
              <a:rPr dirty="0" sz="750" spc="30">
                <a:latin typeface="Microsoft Sans Serif"/>
                <a:cs typeface="Microsoft Sans Serif"/>
              </a:rPr>
              <a:t>que muestra cómo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30">
                <a:latin typeface="Microsoft Sans Serif"/>
                <a:cs typeface="Microsoft Sans Serif"/>
              </a:rPr>
              <a:t>pueden </a:t>
            </a:r>
            <a:r>
              <a:rPr dirty="0" sz="750" spc="25">
                <a:latin typeface="Microsoft Sans Serif"/>
                <a:cs typeface="Microsoft Sans Serif"/>
              </a:rPr>
              <a:t>utilizar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datos de </a:t>
            </a:r>
            <a:r>
              <a:rPr dirty="0" sz="750" spc="-30">
                <a:latin typeface="Microsoft Sans Serif"/>
                <a:cs typeface="Microsoft Sans Serif"/>
              </a:rPr>
              <a:t>COMTRADE </a:t>
            </a:r>
            <a:r>
              <a:rPr dirty="0" sz="750" spc="25">
                <a:latin typeface="Microsoft Sans Serif"/>
                <a:cs typeface="Microsoft Sans Serif"/>
              </a:rPr>
              <a:t>para </a:t>
            </a:r>
            <a:r>
              <a:rPr dirty="0" sz="750" spc="20">
                <a:latin typeface="Microsoft Sans Serif"/>
                <a:cs typeface="Microsoft Sans Serif"/>
              </a:rPr>
              <a:t>evaluar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rendimiento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15">
                <a:latin typeface="Microsoft Sans Serif"/>
                <a:cs typeface="Microsoft Sans Serif"/>
              </a:rPr>
              <a:t>relé. </a:t>
            </a:r>
            <a:r>
              <a:rPr dirty="0" sz="750" spc="20">
                <a:latin typeface="Microsoft Sans Serif"/>
                <a:cs typeface="Microsoft Sans Serif"/>
              </a:rPr>
              <a:t>También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15">
                <a:latin typeface="Microsoft Sans Serif"/>
                <a:cs typeface="Microsoft Sans Serif"/>
              </a:rPr>
              <a:t>describe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30">
                <a:latin typeface="Microsoft Sans Serif"/>
                <a:cs typeface="Microsoft Sans Serif"/>
              </a:rPr>
              <a:t>procedimiento </a:t>
            </a:r>
            <a:r>
              <a:rPr dirty="0" sz="750" spc="15">
                <a:latin typeface="Microsoft Sans Serif"/>
                <a:cs typeface="Microsoft Sans Serif"/>
              </a:rPr>
              <a:t>paso </a:t>
            </a:r>
            <a:r>
              <a:rPr dirty="0" sz="750">
                <a:latin typeface="Microsoft Sans Serif"/>
                <a:cs typeface="Microsoft Sans Serif"/>
              </a:rPr>
              <a:t>a </a:t>
            </a:r>
            <a:r>
              <a:rPr dirty="0" sz="750" spc="15">
                <a:latin typeface="Microsoft Sans Serif"/>
                <a:cs typeface="Microsoft Sans Serif"/>
              </a:rPr>
              <a:t>paso </a:t>
            </a:r>
            <a:r>
              <a:rPr dirty="0" sz="750" spc="25">
                <a:latin typeface="Microsoft Sans Serif"/>
                <a:cs typeface="Microsoft Sans Serif"/>
              </a:rPr>
              <a:t>para ayudar </a:t>
            </a:r>
            <a:r>
              <a:rPr dirty="0" sz="750" spc="10">
                <a:latin typeface="Microsoft Sans Serif"/>
                <a:cs typeface="Microsoft Sans Serif"/>
              </a:rPr>
              <a:t>al </a:t>
            </a:r>
            <a:r>
              <a:rPr dirty="0" sz="750" spc="25">
                <a:latin typeface="Microsoft Sans Serif"/>
                <a:cs typeface="Microsoft Sans Serif"/>
              </a:rPr>
              <a:t>usuario </a:t>
            </a:r>
            <a:r>
              <a:rPr dirty="0" sz="750">
                <a:latin typeface="Microsoft Sans Serif"/>
                <a:cs typeface="Microsoft Sans Serif"/>
              </a:rPr>
              <a:t>a </a:t>
            </a:r>
            <a:r>
              <a:rPr dirty="0" sz="750" spc="35">
                <a:latin typeface="Microsoft Sans Serif"/>
                <a:cs typeface="Microsoft Sans Serif"/>
              </a:rPr>
              <a:t>comprender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procedimiento.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650" spc="5" b="1">
                <a:latin typeface="Arial"/>
                <a:cs typeface="Arial"/>
              </a:rPr>
              <a:t>Efecto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de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20" b="1">
                <a:latin typeface="Arial"/>
                <a:cs typeface="Arial"/>
              </a:rPr>
              <a:t>la</a:t>
            </a:r>
            <a:r>
              <a:rPr dirty="0" sz="650" spc="-10" b="1">
                <a:latin typeface="Arial"/>
                <a:cs typeface="Arial"/>
              </a:rPr>
              <a:t> </a:t>
            </a:r>
            <a:r>
              <a:rPr dirty="0" sz="650" spc="10" b="1">
                <a:latin typeface="Arial"/>
                <a:cs typeface="Arial"/>
              </a:rPr>
              <a:t>compensación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de</a:t>
            </a:r>
            <a:r>
              <a:rPr dirty="0" sz="650" spc="-10" b="1">
                <a:latin typeface="Arial"/>
                <a:cs typeface="Arial"/>
              </a:rPr>
              <a:t> </a:t>
            </a:r>
            <a:r>
              <a:rPr dirty="0" sz="650" spc="-60" b="1">
                <a:latin typeface="Arial"/>
                <a:cs typeface="Arial"/>
              </a:rPr>
              <a:t>CC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25" b="1">
                <a:latin typeface="Arial"/>
                <a:cs typeface="Arial"/>
              </a:rPr>
              <a:t>en</a:t>
            </a:r>
            <a:r>
              <a:rPr dirty="0" sz="650" spc="-10" b="1">
                <a:latin typeface="Arial"/>
                <a:cs typeface="Arial"/>
              </a:rPr>
              <a:t> </a:t>
            </a:r>
            <a:r>
              <a:rPr dirty="0" sz="650" spc="20" b="1">
                <a:latin typeface="Arial"/>
                <a:cs typeface="Arial"/>
              </a:rPr>
              <a:t>el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20" b="1">
                <a:latin typeface="Arial"/>
                <a:cs typeface="Arial"/>
              </a:rPr>
              <a:t>ajuste</a:t>
            </a:r>
            <a:r>
              <a:rPr dirty="0" sz="650" spc="-10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de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30" b="1">
                <a:latin typeface="Arial"/>
                <a:cs typeface="Arial"/>
              </a:rPr>
              <a:t>un</a:t>
            </a:r>
            <a:r>
              <a:rPr dirty="0" sz="650" spc="-10" b="1">
                <a:latin typeface="Arial"/>
                <a:cs typeface="Arial"/>
              </a:rPr>
              <a:t> </a:t>
            </a:r>
            <a:r>
              <a:rPr dirty="0" sz="650" spc="25" b="1">
                <a:latin typeface="Arial"/>
                <a:cs typeface="Arial"/>
              </a:rPr>
              <a:t>relé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de</a:t>
            </a:r>
            <a:r>
              <a:rPr dirty="0" sz="650" spc="-10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sobrecorriente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de</a:t>
            </a:r>
            <a:r>
              <a:rPr dirty="0" sz="650" spc="-10" b="1">
                <a:latin typeface="Arial"/>
                <a:cs typeface="Arial"/>
              </a:rPr>
              <a:t> </a:t>
            </a:r>
            <a:r>
              <a:rPr dirty="0" sz="650" spc="30" b="1">
                <a:latin typeface="Arial"/>
                <a:cs typeface="Arial"/>
              </a:rPr>
              <a:t>tiempo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12700" marR="40005">
              <a:lnSpc>
                <a:spcPct val="127699"/>
              </a:lnSpc>
            </a:pPr>
            <a:r>
              <a:rPr dirty="0" sz="750" spc="-15">
                <a:latin typeface="Microsoft Sans Serif"/>
                <a:cs typeface="Microsoft Sans Serif"/>
              </a:rPr>
              <a:t>Casi </a:t>
            </a:r>
            <a:r>
              <a:rPr dirty="0" sz="750" spc="25">
                <a:latin typeface="Microsoft Sans Serif"/>
                <a:cs typeface="Microsoft Sans Serif"/>
              </a:rPr>
              <a:t>todas </a:t>
            </a:r>
            <a:r>
              <a:rPr dirty="0" sz="750">
                <a:latin typeface="Microsoft Sans Serif"/>
                <a:cs typeface="Microsoft Sans Serif"/>
              </a:rPr>
              <a:t>las </a:t>
            </a:r>
            <a:r>
              <a:rPr dirty="0" sz="750" spc="10">
                <a:latin typeface="Microsoft Sans Serif"/>
                <a:cs typeface="Microsoft Sans Serif"/>
              </a:rPr>
              <a:t>fallas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15">
                <a:latin typeface="Microsoft Sans Serif"/>
                <a:cs typeface="Microsoft Sans Serif"/>
              </a:rPr>
              <a:t>sistema </a:t>
            </a:r>
            <a:r>
              <a:rPr dirty="0" sz="750" spc="25">
                <a:latin typeface="Microsoft Sans Serif"/>
                <a:cs typeface="Microsoft Sans Serif"/>
              </a:rPr>
              <a:t>de potencia </a:t>
            </a:r>
            <a:r>
              <a:rPr dirty="0" sz="750" spc="30">
                <a:latin typeface="Microsoft Sans Serif"/>
                <a:cs typeface="Microsoft Sans Serif"/>
              </a:rPr>
              <a:t>tienen </a:t>
            </a:r>
            <a:r>
              <a:rPr dirty="0" sz="750" spc="25">
                <a:latin typeface="Microsoft Sans Serif"/>
                <a:cs typeface="Microsoft Sans Serif"/>
              </a:rPr>
              <a:t>alguna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70">
                <a:latin typeface="Microsoft Sans Serif"/>
                <a:cs typeface="Microsoft Sans Serif"/>
              </a:rPr>
              <a:t>CC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30">
                <a:latin typeface="Microsoft Sans Serif"/>
                <a:cs typeface="Microsoft Sans Serif"/>
              </a:rPr>
              <a:t>corriente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5">
                <a:latin typeface="Microsoft Sans Serif"/>
                <a:cs typeface="Microsoft Sans Serif"/>
              </a:rPr>
              <a:t>falla. </a:t>
            </a:r>
            <a:r>
              <a:rPr dirty="0" sz="750" spc="-10">
                <a:latin typeface="Microsoft Sans Serif"/>
                <a:cs typeface="Microsoft Sans Serif"/>
              </a:rPr>
              <a:t>Esta 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70">
                <a:latin typeface="Microsoft Sans Serif"/>
                <a:cs typeface="Microsoft Sans Serif"/>
              </a:rPr>
              <a:t>CC </a:t>
            </a:r>
            <a:r>
              <a:rPr dirty="0" sz="750" spc="35">
                <a:latin typeface="Microsoft Sans Serif"/>
                <a:cs typeface="Microsoft Sans Serif"/>
              </a:rPr>
              <a:t>aumenta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25">
                <a:latin typeface="Microsoft Sans Serif"/>
                <a:cs typeface="Microsoft Sans Serif"/>
              </a:rPr>
              <a:t>valor </a:t>
            </a:r>
            <a:r>
              <a:rPr dirty="0" sz="750" spc="35">
                <a:latin typeface="Microsoft Sans Serif"/>
                <a:cs typeface="Microsoft Sans Serif"/>
              </a:rPr>
              <a:t>máximo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30">
                <a:latin typeface="Microsoft Sans Serif"/>
                <a:cs typeface="Microsoft Sans Serif"/>
              </a:rPr>
              <a:t>corriente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5">
                <a:latin typeface="Microsoft Sans Serif"/>
                <a:cs typeface="Microsoft Sans Serif"/>
              </a:rPr>
              <a:t>falla. </a:t>
            </a:r>
            <a:r>
              <a:rPr dirty="0" sz="750" spc="-15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cantidad de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70">
                <a:latin typeface="Microsoft Sans Serif"/>
                <a:cs typeface="Microsoft Sans Serif"/>
              </a:rPr>
              <a:t>CC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corriente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falla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depende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ángulo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inicio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falla.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15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compensación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70">
                <a:latin typeface="Microsoft Sans Serif"/>
                <a:cs typeface="Microsoft Sans Serif"/>
              </a:rPr>
              <a:t>CC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decae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durante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período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tiempo,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cuya </a:t>
            </a:r>
            <a:r>
              <a:rPr dirty="0" sz="750" spc="30">
                <a:latin typeface="Microsoft Sans Serif"/>
                <a:cs typeface="Microsoft Sans Serif"/>
              </a:rPr>
              <a:t>duración </a:t>
            </a:r>
            <a:r>
              <a:rPr dirty="0" sz="750" spc="25">
                <a:latin typeface="Microsoft Sans Serif"/>
                <a:cs typeface="Microsoft Sans Serif"/>
              </a:rPr>
              <a:t>depende de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constante de </a:t>
            </a:r>
            <a:r>
              <a:rPr dirty="0" sz="750" spc="40">
                <a:latin typeface="Microsoft Sans Serif"/>
                <a:cs typeface="Microsoft Sans Serif"/>
              </a:rPr>
              <a:t>tiempo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25">
                <a:latin typeface="Microsoft Sans Serif"/>
                <a:cs typeface="Microsoft Sans Serif"/>
              </a:rPr>
              <a:t>circuito </a:t>
            </a:r>
            <a:r>
              <a:rPr dirty="0" sz="750" spc="30">
                <a:latin typeface="Microsoft Sans Serif"/>
                <a:cs typeface="Microsoft Sans Serif"/>
              </a:rPr>
              <a:t>que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25">
                <a:latin typeface="Microsoft Sans Serif"/>
                <a:cs typeface="Microsoft Sans Serif"/>
              </a:rPr>
              <a:t>define </a:t>
            </a:r>
            <a:r>
              <a:rPr dirty="0" sz="750" spc="45">
                <a:latin typeface="Microsoft Sans Serif"/>
                <a:cs typeface="Microsoft Sans Serif"/>
              </a:rPr>
              <a:t>por </a:t>
            </a:r>
            <a:r>
              <a:rPr dirty="0" sz="750" spc="15">
                <a:latin typeface="Microsoft Sans Serif"/>
                <a:cs typeface="Microsoft Sans Serif"/>
              </a:rPr>
              <a:t>su resistencia </a:t>
            </a:r>
            <a:r>
              <a:rPr dirty="0" sz="750" spc="5">
                <a:latin typeface="Microsoft Sans Serif"/>
                <a:cs typeface="Microsoft Sans Serif"/>
              </a:rPr>
              <a:t>e </a:t>
            </a:r>
            <a:r>
              <a:rPr dirty="0" sz="750" spc="20">
                <a:latin typeface="Microsoft Sans Serif"/>
                <a:cs typeface="Microsoft Sans Serif"/>
              </a:rPr>
              <a:t>inductancia. </a:t>
            </a:r>
            <a:r>
              <a:rPr dirty="0" sz="750" spc="-20">
                <a:latin typeface="Microsoft Sans Serif"/>
                <a:cs typeface="Microsoft Sans Serif"/>
              </a:rPr>
              <a:t>En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figura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4</a:t>
            </a:r>
            <a:r>
              <a:rPr dirty="0" sz="750" spc="-5">
                <a:latin typeface="Microsoft Sans Serif"/>
                <a:cs typeface="Microsoft Sans Serif"/>
              </a:rPr>
              <a:t> se </a:t>
            </a:r>
            <a:r>
              <a:rPr dirty="0" sz="750" spc="30">
                <a:latin typeface="Microsoft Sans Serif"/>
                <a:cs typeface="Microsoft Sans Serif"/>
              </a:rPr>
              <a:t>muestra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forma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onda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corriente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falla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típica.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8064" y="897889"/>
            <a:ext cx="2962910" cy="21056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12364" y="5029199"/>
            <a:ext cx="2735580" cy="14859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68120" y="3172714"/>
            <a:ext cx="5328285" cy="1360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Figura</a:t>
            </a:r>
            <a:r>
              <a:rPr dirty="0" sz="900" spc="-6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</a:pPr>
            <a:r>
              <a:rPr dirty="0" sz="750" spc="-35">
                <a:latin typeface="Microsoft Sans Serif"/>
                <a:cs typeface="Microsoft Sans Serif"/>
              </a:rPr>
              <a:t>El </a:t>
            </a:r>
            <a:r>
              <a:rPr dirty="0" sz="750" spc="30">
                <a:latin typeface="Microsoft Sans Serif"/>
                <a:cs typeface="Microsoft Sans Serif"/>
              </a:rPr>
              <a:t>elemento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20">
                <a:latin typeface="Microsoft Sans Serif"/>
                <a:cs typeface="Microsoft Sans Serif"/>
              </a:rPr>
              <a:t>ajuste </a:t>
            </a:r>
            <a:r>
              <a:rPr dirty="0" sz="750" spc="30">
                <a:latin typeface="Microsoft Sans Serif"/>
                <a:cs typeface="Microsoft Sans Serif"/>
              </a:rPr>
              <a:t>alto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20">
                <a:latin typeface="Microsoft Sans Serif"/>
                <a:cs typeface="Microsoft Sans Serif"/>
              </a:rPr>
              <a:t>relé electromecánico </a:t>
            </a:r>
            <a:r>
              <a:rPr dirty="0" sz="750" spc="-5">
                <a:latin typeface="Microsoft Sans Serif"/>
                <a:cs typeface="Microsoft Sans Serif"/>
              </a:rPr>
              <a:t>es </a:t>
            </a:r>
            <a:r>
              <a:rPr dirty="0" sz="750" spc="15">
                <a:latin typeface="Microsoft Sans Serif"/>
                <a:cs typeface="Microsoft Sans Serif"/>
              </a:rPr>
              <a:t>susceptible </a:t>
            </a:r>
            <a:r>
              <a:rPr dirty="0" sz="750">
                <a:latin typeface="Microsoft Sans Serif"/>
                <a:cs typeface="Microsoft Sans Serif"/>
              </a:rPr>
              <a:t>a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50">
                <a:latin typeface="Microsoft Sans Serif"/>
                <a:cs typeface="Microsoft Sans Serif"/>
              </a:rPr>
              <a:t>CC. </a:t>
            </a:r>
            <a:r>
              <a:rPr dirty="0" sz="750" spc="15">
                <a:latin typeface="Microsoft Sans Serif"/>
                <a:cs typeface="Microsoft Sans Serif"/>
              </a:rPr>
              <a:t>Por </a:t>
            </a:r>
            <a:r>
              <a:rPr dirty="0" sz="750" spc="25">
                <a:latin typeface="Microsoft Sans Serif"/>
                <a:cs typeface="Microsoft Sans Serif"/>
              </a:rPr>
              <a:t>lo </a:t>
            </a:r>
            <a:r>
              <a:rPr dirty="0" sz="750" spc="30">
                <a:latin typeface="Microsoft Sans Serif"/>
                <a:cs typeface="Microsoft Sans Serif"/>
              </a:rPr>
              <a:t>tanto, </a:t>
            </a:r>
            <a:r>
              <a:rPr dirty="0" sz="750" spc="-5">
                <a:latin typeface="Microsoft Sans Serif"/>
                <a:cs typeface="Microsoft Sans Serif"/>
              </a:rPr>
              <a:t>es 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necesario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ajustar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configuración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captación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ajuste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alto,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teniendo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cuenta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efecto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compensación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-50">
                <a:latin typeface="Microsoft Sans Serif"/>
                <a:cs typeface="Microsoft Sans Serif"/>
              </a:rPr>
              <a:t>CC. </a:t>
            </a:r>
            <a:r>
              <a:rPr dirty="0" sz="750" spc="-35">
                <a:latin typeface="Microsoft Sans Serif"/>
                <a:cs typeface="Microsoft Sans Serif"/>
              </a:rPr>
              <a:t>El </a:t>
            </a:r>
            <a:r>
              <a:rPr dirty="0" sz="750" spc="20">
                <a:latin typeface="Microsoft Sans Serif"/>
                <a:cs typeface="Microsoft Sans Serif"/>
              </a:rPr>
              <a:t>efecto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70">
                <a:latin typeface="Microsoft Sans Serif"/>
                <a:cs typeface="Microsoft Sans Serif"/>
              </a:rPr>
              <a:t>CC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15">
                <a:latin typeface="Microsoft Sans Serif"/>
                <a:cs typeface="Microsoft Sans Serif"/>
              </a:rPr>
              <a:t>relés estáticos </a:t>
            </a:r>
            <a:r>
              <a:rPr dirty="0" sz="750" spc="35">
                <a:latin typeface="Microsoft Sans Serif"/>
                <a:cs typeface="Microsoft Sans Serif"/>
              </a:rPr>
              <a:t>o </a:t>
            </a:r>
            <a:r>
              <a:rPr dirty="0" sz="750" spc="10">
                <a:latin typeface="Microsoft Sans Serif"/>
                <a:cs typeface="Microsoft Sans Serif"/>
              </a:rPr>
              <a:t>basados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 microprocesadores depende </a:t>
            </a:r>
            <a:r>
              <a:rPr dirty="0" sz="750" spc="20">
                <a:latin typeface="Microsoft Sans Serif"/>
                <a:cs typeface="Microsoft Sans Serif"/>
              </a:rPr>
              <a:t>del diseño del </a:t>
            </a:r>
            <a:r>
              <a:rPr dirty="0" sz="750" spc="2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relé. </a:t>
            </a:r>
            <a:r>
              <a:rPr dirty="0" sz="750" spc="-35">
                <a:latin typeface="Microsoft Sans Serif"/>
                <a:cs typeface="Microsoft Sans Serif"/>
              </a:rPr>
              <a:t>Si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20">
                <a:latin typeface="Microsoft Sans Serif"/>
                <a:cs typeface="Microsoft Sans Serif"/>
              </a:rPr>
              <a:t>relé </a:t>
            </a:r>
            <a:r>
              <a:rPr dirty="0" sz="750" spc="35">
                <a:latin typeface="Microsoft Sans Serif"/>
                <a:cs typeface="Microsoft Sans Serif"/>
              </a:rPr>
              <a:t>filtra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70">
                <a:latin typeface="Microsoft Sans Serif"/>
                <a:cs typeface="Microsoft Sans Serif"/>
              </a:rPr>
              <a:t>CC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25">
                <a:latin typeface="Microsoft Sans Serif"/>
                <a:cs typeface="Microsoft Sans Serif"/>
              </a:rPr>
              <a:t>funciona </a:t>
            </a:r>
            <a:r>
              <a:rPr dirty="0" sz="750" spc="20">
                <a:latin typeface="Microsoft Sans Serif"/>
                <a:cs typeface="Microsoft Sans Serif"/>
              </a:rPr>
              <a:t>solo con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30">
                <a:latin typeface="Microsoft Sans Serif"/>
                <a:cs typeface="Microsoft Sans Serif"/>
              </a:rPr>
              <a:t>componente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20">
                <a:latin typeface="Microsoft Sans Serif"/>
                <a:cs typeface="Microsoft Sans Serif"/>
              </a:rPr>
              <a:t>frecuencia </a:t>
            </a:r>
            <a:r>
              <a:rPr dirty="0" sz="750" spc="30">
                <a:latin typeface="Microsoft Sans Serif"/>
                <a:cs typeface="Microsoft Sans Serif"/>
              </a:rPr>
              <a:t>fundamental,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70">
                <a:latin typeface="Microsoft Sans Serif"/>
                <a:cs typeface="Microsoft Sans Serif"/>
              </a:rPr>
              <a:t>CC </a:t>
            </a:r>
            <a:r>
              <a:rPr dirty="0" sz="750" spc="40">
                <a:latin typeface="Microsoft Sans Serif"/>
                <a:cs typeface="Microsoft Sans Serif"/>
              </a:rPr>
              <a:t>no </a:t>
            </a:r>
            <a:r>
              <a:rPr dirty="0" sz="750" spc="20">
                <a:latin typeface="Microsoft Sans Serif"/>
                <a:cs typeface="Microsoft Sans Serif"/>
              </a:rPr>
              <a:t>afectará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configuración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15">
                <a:latin typeface="Microsoft Sans Serif"/>
                <a:cs typeface="Microsoft Sans Serif"/>
              </a:rPr>
              <a:t>relé. </a:t>
            </a:r>
            <a:r>
              <a:rPr dirty="0" sz="750" spc="5">
                <a:latin typeface="Microsoft Sans Serif"/>
                <a:cs typeface="Microsoft Sans Serif"/>
              </a:rPr>
              <a:t>Para </a:t>
            </a:r>
            <a:r>
              <a:rPr dirty="0" sz="750" spc="35">
                <a:latin typeface="Microsoft Sans Serif"/>
                <a:cs typeface="Microsoft Sans Serif"/>
              </a:rPr>
              <a:t>comprender </a:t>
            </a:r>
            <a:r>
              <a:rPr dirty="0" sz="750" spc="30">
                <a:latin typeface="Microsoft Sans Serif"/>
                <a:cs typeface="Microsoft Sans Serif"/>
              </a:rPr>
              <a:t>cómo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0">
                <a:latin typeface="Microsoft Sans Serif"/>
                <a:cs typeface="Microsoft Sans Serif"/>
              </a:rPr>
              <a:t>compensación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70">
                <a:latin typeface="Microsoft Sans Serif"/>
                <a:cs typeface="Microsoft Sans Serif"/>
              </a:rPr>
              <a:t>CC </a:t>
            </a:r>
            <a:r>
              <a:rPr dirty="0" sz="750" spc="25">
                <a:latin typeface="Microsoft Sans Serif"/>
                <a:cs typeface="Microsoft Sans Serif"/>
              </a:rPr>
              <a:t>puede </a:t>
            </a:r>
            <a:r>
              <a:rPr dirty="0" sz="750" spc="3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afectar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35">
                <a:latin typeface="Microsoft Sans Serif"/>
                <a:cs typeface="Microsoft Sans Serif"/>
              </a:rPr>
              <a:t>rendimiento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15">
                <a:latin typeface="Microsoft Sans Serif"/>
                <a:cs typeface="Microsoft Sans Serif"/>
              </a:rPr>
              <a:t>relé,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25">
                <a:latin typeface="Microsoft Sans Serif"/>
                <a:cs typeface="Microsoft Sans Serif"/>
              </a:rPr>
              <a:t>usuario debe estudiar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20">
                <a:latin typeface="Microsoft Sans Serif"/>
                <a:cs typeface="Microsoft Sans Serif"/>
              </a:rPr>
              <a:t>diseño del relé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20">
                <a:latin typeface="Microsoft Sans Serif"/>
                <a:cs typeface="Microsoft Sans Serif"/>
              </a:rPr>
              <a:t>evaluarlo </a:t>
            </a:r>
            <a:r>
              <a:rPr dirty="0" sz="750" spc="35">
                <a:latin typeface="Microsoft Sans Serif"/>
                <a:cs typeface="Microsoft Sans Serif"/>
              </a:rPr>
              <a:t>probándolo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siguiente </a:t>
            </a:r>
            <a:r>
              <a:rPr dirty="0" sz="750" spc="3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manera.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35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diagrama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circuito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utilizado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esta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prueba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30">
                <a:latin typeface="Microsoft Sans Serif"/>
                <a:cs typeface="Microsoft Sans Serif"/>
              </a:rPr>
              <a:t>muestra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figura</a:t>
            </a:r>
            <a:r>
              <a:rPr dirty="0" sz="750">
                <a:latin typeface="Microsoft Sans Serif"/>
                <a:cs typeface="Microsoft Sans Serif"/>
              </a:rPr>
              <a:t> 5.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0566" y="6684644"/>
            <a:ext cx="4870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Figura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7007732"/>
            <a:ext cx="4116070" cy="1266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Arial"/>
                <a:cs typeface="Arial"/>
              </a:rPr>
              <a:t>Paso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-15" b="1">
                <a:latin typeface="Arial"/>
                <a:cs typeface="Arial"/>
              </a:rPr>
              <a:t>1: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50" spc="-10">
                <a:latin typeface="Microsoft Sans Serif"/>
                <a:cs typeface="Microsoft Sans Serif"/>
              </a:rPr>
              <a:t>La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corriente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que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tiene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una</a:t>
            </a:r>
            <a:r>
              <a:rPr dirty="0" sz="650" spc="10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compensación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-60">
                <a:latin typeface="Microsoft Sans Serif"/>
                <a:cs typeface="Microsoft Sans Serif"/>
              </a:rPr>
              <a:t>CC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decreciente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tiene</a:t>
            </a:r>
            <a:r>
              <a:rPr dirty="0" sz="650" spc="10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dos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componentes:</a:t>
            </a:r>
            <a:endParaRPr sz="6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 marL="352425" indent="-112395">
              <a:lnSpc>
                <a:spcPct val="100000"/>
              </a:lnSpc>
              <a:spcBef>
                <a:spcPts val="595"/>
              </a:spcBef>
              <a:buAutoNum type="arabicPeriod"/>
              <a:tabLst>
                <a:tab pos="353060" algn="l"/>
              </a:tabLst>
            </a:pP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componente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55">
                <a:latin typeface="Microsoft Sans Serif"/>
                <a:cs typeface="Microsoft Sans Serif"/>
              </a:rPr>
              <a:t>CC,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Idc,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decae</a:t>
            </a:r>
            <a:r>
              <a:rPr dirty="0" sz="800">
                <a:latin typeface="Microsoft Sans Serif"/>
                <a:cs typeface="Microsoft Sans Serif"/>
              </a:rPr>
              <a:t> a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sigue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fórmula: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Imax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{e</a:t>
            </a:r>
            <a:endParaRPr sz="800">
              <a:latin typeface="Microsoft Sans Serif"/>
              <a:cs typeface="Microsoft Sans Serif"/>
            </a:endParaRPr>
          </a:p>
          <a:p>
            <a:pPr marL="469265">
              <a:lnSpc>
                <a:spcPct val="100000"/>
              </a:lnSpc>
              <a:spcBef>
                <a:spcPts val="280"/>
              </a:spcBef>
            </a:pPr>
            <a:r>
              <a:rPr dirty="0" sz="550" spc="20">
                <a:latin typeface="Microsoft Sans Serif"/>
                <a:cs typeface="Microsoft Sans Serif"/>
              </a:rPr>
              <a:t>-Derecha/L</a:t>
            </a:r>
            <a:r>
              <a:rPr dirty="0" sz="800" spc="20">
                <a:latin typeface="Microsoft Sans Serif"/>
                <a:cs typeface="Microsoft Sans Serif"/>
              </a:rPr>
              <a:t>*</a:t>
            </a:r>
            <a:r>
              <a:rPr dirty="0" sz="800" spc="-25">
                <a:latin typeface="Microsoft Sans Serif"/>
                <a:cs typeface="Microsoft Sans Serif"/>
              </a:rPr>
              <a:t> </a:t>
            </a:r>
            <a:r>
              <a:rPr dirty="0" sz="800" spc="-5">
                <a:latin typeface="Microsoft Sans Serif"/>
                <a:cs typeface="Microsoft Sans Serif"/>
              </a:rPr>
              <a:t>Pecado(---</a:t>
            </a:r>
            <a:r>
              <a:rPr dirty="0" sz="800" spc="-2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)}</a:t>
            </a:r>
            <a:endParaRPr sz="800">
              <a:latin typeface="Microsoft Sans Serif"/>
              <a:cs typeface="Microsoft Sans Serif"/>
            </a:endParaRPr>
          </a:p>
          <a:p>
            <a:pPr marL="469265" marR="5080" indent="-228600">
              <a:lnSpc>
                <a:spcPts val="1220"/>
              </a:lnSpc>
              <a:spcBef>
                <a:spcPts val="5"/>
              </a:spcBef>
              <a:buAutoNum type="arabicPeriod" startAt="2"/>
              <a:tabLst>
                <a:tab pos="353060" algn="l"/>
              </a:tabLst>
            </a:pP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componente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fundamental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estado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estacionario,</a:t>
            </a:r>
            <a:r>
              <a:rPr dirty="0" sz="800" spc="5">
                <a:latin typeface="Microsoft Sans Serif"/>
                <a:cs typeface="Microsoft Sans Serif"/>
              </a:rPr>
              <a:t> Iac,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igual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-5">
                <a:latin typeface="Microsoft Sans Serif"/>
                <a:cs typeface="Microsoft Sans Serif"/>
              </a:rPr>
              <a:t>a: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Imax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*(sin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-t+----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8120" y="8800338"/>
            <a:ext cx="42468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5">
                <a:latin typeface="Microsoft Sans Serif"/>
                <a:cs typeface="Microsoft Sans Serif"/>
              </a:rPr>
              <a:t>Tenga</a:t>
            </a:r>
            <a:r>
              <a:rPr dirty="0" sz="600" spc="-5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en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cuenta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5">
                <a:latin typeface="Microsoft Sans Serif"/>
                <a:cs typeface="Microsoft Sans Serif"/>
              </a:rPr>
              <a:t>que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10">
                <a:latin typeface="Microsoft Sans Serif"/>
                <a:cs typeface="Microsoft Sans Serif"/>
              </a:rPr>
              <a:t>la</a:t>
            </a:r>
            <a:r>
              <a:rPr dirty="0" sz="600" spc="-5">
                <a:latin typeface="Microsoft Sans Serif"/>
                <a:cs typeface="Microsoft Sans Serif"/>
              </a:rPr>
              <a:t> </a:t>
            </a:r>
            <a:r>
              <a:rPr dirty="0" sz="600" spc="25">
                <a:latin typeface="Microsoft Sans Serif"/>
                <a:cs typeface="Microsoft Sans Serif"/>
              </a:rPr>
              <a:t>corriente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total,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15">
                <a:latin typeface="Microsoft Sans Serif"/>
                <a:cs typeface="Microsoft Sans Serif"/>
              </a:rPr>
              <a:t>I,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en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cualquier</a:t>
            </a:r>
            <a:r>
              <a:rPr dirty="0" sz="600" spc="-5">
                <a:latin typeface="Microsoft Sans Serif"/>
                <a:cs typeface="Microsoft Sans Serif"/>
              </a:rPr>
              <a:t> </a:t>
            </a:r>
            <a:r>
              <a:rPr dirty="0" sz="600" spc="30">
                <a:latin typeface="Microsoft Sans Serif"/>
                <a:cs typeface="Microsoft Sans Serif"/>
              </a:rPr>
              <a:t>momento,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t,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-5">
                <a:latin typeface="Microsoft Sans Serif"/>
                <a:cs typeface="Microsoft Sans Serif"/>
              </a:rPr>
              <a:t>es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0">
                <a:latin typeface="Microsoft Sans Serif"/>
                <a:cs typeface="Microsoft Sans Serif"/>
              </a:rPr>
              <a:t>según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10">
                <a:latin typeface="Microsoft Sans Serif"/>
                <a:cs typeface="Microsoft Sans Serif"/>
              </a:rPr>
              <a:t>la</a:t>
            </a:r>
            <a:r>
              <a:rPr dirty="0" sz="600" spc="-5">
                <a:latin typeface="Microsoft Sans Serif"/>
                <a:cs typeface="Microsoft Sans Serif"/>
              </a:rPr>
              <a:t> </a:t>
            </a:r>
            <a:r>
              <a:rPr dirty="0" sz="600" spc="30">
                <a:latin typeface="Microsoft Sans Serif"/>
                <a:cs typeface="Microsoft Sans Serif"/>
              </a:rPr>
              <a:t>fórmula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5">
                <a:latin typeface="Microsoft Sans Serif"/>
                <a:cs typeface="Microsoft Sans Serif"/>
              </a:rPr>
              <a:t>que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-5">
                <a:latin typeface="Microsoft Sans Serif"/>
                <a:cs typeface="Microsoft Sans Serif"/>
              </a:rPr>
              <a:t>se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25">
                <a:latin typeface="Microsoft Sans Serif"/>
                <a:cs typeface="Microsoft Sans Serif"/>
              </a:rPr>
              <a:t>muestra</a:t>
            </a:r>
            <a:r>
              <a:rPr dirty="0" sz="600" spc="-5">
                <a:latin typeface="Microsoft Sans Serif"/>
                <a:cs typeface="Microsoft Sans Serif"/>
              </a:rPr>
              <a:t> </a:t>
            </a:r>
            <a:r>
              <a:rPr dirty="0" sz="600">
                <a:latin typeface="Microsoft Sans Serif"/>
                <a:cs typeface="Microsoft Sans Serif"/>
              </a:rPr>
              <a:t>a </a:t>
            </a:r>
            <a:r>
              <a:rPr dirty="0" sz="600" spc="20">
                <a:latin typeface="Microsoft Sans Serif"/>
                <a:cs typeface="Microsoft Sans Serif"/>
              </a:rPr>
              <a:t>continuación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120" y="9089643"/>
            <a:ext cx="3794125" cy="4895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55">
                <a:latin typeface="Microsoft Sans Serif"/>
                <a:cs typeface="Microsoft Sans Serif"/>
              </a:rPr>
              <a:t>I</a:t>
            </a:r>
            <a:r>
              <a:rPr dirty="0" sz="950" spc="-15">
                <a:latin typeface="Microsoft Sans Serif"/>
                <a:cs typeface="Microsoft Sans Serif"/>
              </a:rPr>
              <a:t> =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Imax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*sin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(-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75">
                <a:latin typeface="Microsoft Sans Serif"/>
                <a:cs typeface="Microsoft Sans Serif"/>
              </a:rPr>
              <a:t>t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+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---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--)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-e</a:t>
            </a:r>
            <a:r>
              <a:rPr dirty="0" sz="600" spc="10">
                <a:latin typeface="Microsoft Sans Serif"/>
                <a:cs typeface="Microsoft Sans Serif"/>
              </a:rPr>
              <a:t>-RT/L</a:t>
            </a:r>
            <a:r>
              <a:rPr dirty="0" sz="950" spc="10">
                <a:latin typeface="Microsoft Sans Serif"/>
                <a:cs typeface="Microsoft Sans Serif"/>
              </a:rPr>
              <a:t>*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pecado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-------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800" spc="35">
                <a:latin typeface="Microsoft Sans Serif"/>
                <a:cs typeface="Microsoft Sans Serif"/>
              </a:rPr>
              <a:t>Imax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máximo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corriente.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Esto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calcula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siguiente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manera: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9250" y="5737859"/>
            <a:ext cx="1781810" cy="115188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8120" y="892302"/>
            <a:ext cx="5378450" cy="4671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100"/>
              </a:spcBef>
            </a:pPr>
            <a:r>
              <a:rPr dirty="0" sz="950" spc="45">
                <a:latin typeface="Microsoft Sans Serif"/>
                <a:cs typeface="Microsoft Sans Serif"/>
              </a:rPr>
              <a:t>Imax</a:t>
            </a:r>
            <a:r>
              <a:rPr dirty="0" sz="950" spc="-15">
                <a:latin typeface="Microsoft Sans Serif"/>
                <a:cs typeface="Microsoft Sans Serif"/>
              </a:rPr>
              <a:t> = </a:t>
            </a:r>
            <a:r>
              <a:rPr dirty="0" sz="950" spc="30">
                <a:latin typeface="Microsoft Sans Serif"/>
                <a:cs typeface="Microsoft Sans Serif"/>
              </a:rPr>
              <a:t>Vmax/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-----donde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Z</a:t>
            </a:r>
            <a:r>
              <a:rPr dirty="0" sz="950" spc="-10">
                <a:latin typeface="Microsoft Sans Serif"/>
                <a:cs typeface="Microsoft Sans Serif"/>
              </a:rPr>
              <a:t> se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calcula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como: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50" spc="-40">
                <a:latin typeface="Microsoft Sans Serif"/>
                <a:cs typeface="Microsoft Sans Serif"/>
              </a:rPr>
              <a:t>Z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=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--R</a:t>
            </a:r>
            <a:r>
              <a:rPr dirty="0" sz="600">
                <a:latin typeface="Microsoft Sans Serif"/>
                <a:cs typeface="Microsoft Sans Serif"/>
              </a:rPr>
              <a:t>-</a:t>
            </a:r>
            <a:r>
              <a:rPr dirty="0" sz="950">
                <a:latin typeface="Microsoft Sans Serif"/>
                <a:cs typeface="Microsoft Sans Serif"/>
              </a:rPr>
              <a:t>-----L-</a:t>
            </a:r>
            <a:r>
              <a:rPr dirty="0" sz="600">
                <a:latin typeface="Microsoft Sans Serif"/>
                <a:cs typeface="Microsoft Sans Serif"/>
              </a:rPr>
              <a:t>-</a:t>
            </a:r>
            <a:r>
              <a:rPr dirty="0" sz="950">
                <a:latin typeface="Microsoft Sans Serif"/>
                <a:cs typeface="Microsoft Sans Serif"/>
              </a:rPr>
              <a:t>donde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0">
                <a:latin typeface="Microsoft Sans Serif"/>
                <a:cs typeface="Microsoft Sans Serif"/>
              </a:rPr>
              <a:t>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resistencia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inductancia,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respectivamente,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circuito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2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ejemplo</a:t>
            </a:r>
            <a:r>
              <a:rPr dirty="0" sz="900" spc="-2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anterior,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850" spc="-10">
                <a:latin typeface="Microsoft Sans Serif"/>
                <a:cs typeface="Microsoft Sans Serif"/>
              </a:rPr>
              <a:t>-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=el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ángulo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cierre.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60">
                <a:latin typeface="Microsoft Sans Serif"/>
                <a:cs typeface="Microsoft Sans Serif"/>
              </a:rPr>
              <a:t>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ángulo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cuando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interruptor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está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cerrado.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50" spc="-15">
                <a:latin typeface="Microsoft Sans Serif"/>
                <a:cs typeface="Microsoft Sans Serif"/>
              </a:rPr>
              <a:t>-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=el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ángulo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circuito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definido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como: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----tan</a:t>
            </a:r>
            <a:r>
              <a:rPr dirty="0" sz="600" spc="10">
                <a:latin typeface="Microsoft Sans Serif"/>
                <a:cs typeface="Microsoft Sans Serif"/>
              </a:rPr>
              <a:t>-1</a:t>
            </a:r>
            <a:r>
              <a:rPr dirty="0" sz="950" spc="10">
                <a:latin typeface="Microsoft Sans Serif"/>
                <a:cs typeface="Microsoft Sans Serif"/>
              </a:rPr>
              <a:t>(-I/D)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50">
              <a:latin typeface="Microsoft Sans Serif"/>
              <a:cs typeface="Microsoft Sans Serif"/>
            </a:endParaRPr>
          </a:p>
          <a:p>
            <a:pPr marL="12700" marR="90805">
              <a:lnSpc>
                <a:spcPct val="127499"/>
              </a:lnSpc>
            </a:pPr>
            <a:r>
              <a:rPr dirty="0" sz="800" spc="-40">
                <a:latin typeface="Microsoft Sans Serif"/>
                <a:cs typeface="Microsoft Sans Serif"/>
              </a:rPr>
              <a:t>Si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instantáneo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voltaje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cero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está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50">
                <a:latin typeface="Microsoft Sans Serif"/>
                <a:cs typeface="Microsoft Sans Serif"/>
              </a:rPr>
              <a:t>punto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volverse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positivo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cuando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cierra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interruptor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(t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=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0), </a:t>
            </a:r>
            <a:r>
              <a:rPr dirty="0" sz="800" spc="20">
                <a:latin typeface="Microsoft Sans Serif"/>
                <a:cs typeface="Microsoft Sans Serif"/>
              </a:rPr>
              <a:t>entonces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--=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0.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00" spc="-40">
                <a:latin typeface="Microsoft Sans Serif"/>
                <a:cs typeface="Microsoft Sans Serif"/>
              </a:rPr>
              <a:t>Si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valor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su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pico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positivo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máximo,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entonces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--=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90°.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06300"/>
              </a:lnSpc>
              <a:spcBef>
                <a:spcPts val="5"/>
              </a:spcBef>
            </a:pPr>
            <a:r>
              <a:rPr dirty="0" sz="900" spc="-40">
                <a:latin typeface="Microsoft Sans Serif"/>
                <a:cs typeface="Microsoft Sans Serif"/>
              </a:rPr>
              <a:t>Si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55">
                <a:latin typeface="Microsoft Sans Serif"/>
                <a:cs typeface="Microsoft Sans Serif"/>
              </a:rPr>
              <a:t>interruptor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cierra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55">
                <a:latin typeface="Microsoft Sans Serif"/>
                <a:cs typeface="Microsoft Sans Serif"/>
              </a:rPr>
              <a:t>punto </a:t>
            </a:r>
            <a:r>
              <a:rPr dirty="0" sz="900" spc="40">
                <a:latin typeface="Microsoft Sans Serif"/>
                <a:cs typeface="Microsoft Sans Serif"/>
              </a:rPr>
              <a:t>donde </a:t>
            </a:r>
            <a:r>
              <a:rPr dirty="0" sz="900" spc="-10">
                <a:latin typeface="Microsoft Sans Serif"/>
                <a:cs typeface="Microsoft Sans Serif"/>
              </a:rPr>
              <a:t>----- </a:t>
            </a:r>
            <a:r>
              <a:rPr dirty="0" sz="900" spc="-15">
                <a:latin typeface="Microsoft Sans Serif"/>
                <a:cs typeface="Microsoft Sans Serif"/>
              </a:rPr>
              <a:t>=</a:t>
            </a:r>
            <a:r>
              <a:rPr dirty="0" u="sng" sz="900" spc="-1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+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- </a:t>
            </a:r>
            <a:r>
              <a:rPr dirty="0" sz="900" spc="30">
                <a:latin typeface="Microsoft Sans Serif"/>
                <a:cs typeface="Microsoft Sans Serif"/>
              </a:rPr>
              <a:t>/2, </a:t>
            </a:r>
            <a:r>
              <a:rPr dirty="0" sz="900" spc="25">
                <a:latin typeface="Microsoft Sans Serif"/>
                <a:cs typeface="Microsoft Sans Serif"/>
              </a:rPr>
              <a:t>entonces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componente </a:t>
            </a:r>
            <a:r>
              <a:rPr dirty="0" sz="900" spc="-40">
                <a:latin typeface="Microsoft Sans Serif"/>
                <a:cs typeface="Microsoft Sans Serif"/>
              </a:rPr>
              <a:t>DC </a:t>
            </a:r>
            <a:r>
              <a:rPr dirty="0" sz="900" spc="30">
                <a:latin typeface="Microsoft Sans Serif"/>
                <a:cs typeface="Microsoft Sans Serif"/>
              </a:rPr>
              <a:t>tiene </a:t>
            </a:r>
            <a:r>
              <a:rPr dirty="0" sz="900" spc="15">
                <a:latin typeface="Microsoft Sans Serif"/>
                <a:cs typeface="Microsoft Sans Serif"/>
              </a:rPr>
              <a:t>su </a:t>
            </a:r>
            <a:r>
              <a:rPr dirty="0" sz="900" spc="30">
                <a:latin typeface="Microsoft Sans Serif"/>
                <a:cs typeface="Microsoft Sans Serif"/>
              </a:rPr>
              <a:t>valor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inicial </a:t>
            </a:r>
            <a:r>
              <a:rPr dirty="0" sz="900" spc="35">
                <a:latin typeface="Microsoft Sans Serif"/>
                <a:cs typeface="Microsoft Sans Serif"/>
              </a:rPr>
              <a:t>máximo.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igual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30">
                <a:latin typeface="Microsoft Sans Serif"/>
                <a:cs typeface="Microsoft Sans Serif"/>
              </a:rPr>
              <a:t>valor 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componente </a:t>
            </a:r>
            <a:r>
              <a:rPr dirty="0" sz="900" spc="25">
                <a:latin typeface="Microsoft Sans Serif"/>
                <a:cs typeface="Microsoft Sans Serif"/>
              </a:rPr>
              <a:t>sinusoidal </a:t>
            </a:r>
            <a:r>
              <a:rPr dirty="0" sz="900" spc="30">
                <a:latin typeface="Microsoft Sans Serif"/>
                <a:cs typeface="Microsoft Sans Serif"/>
              </a:rPr>
              <a:t>máxima.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componente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 spc="-8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tener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cualquier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valor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cero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Imax,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según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valor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instantáneo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cuando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circuito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cerrado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factor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circuito.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900" spc="-10" b="1">
                <a:latin typeface="Arial"/>
                <a:cs typeface="Arial"/>
              </a:rPr>
              <a:t>Paso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469265" indent="-229235">
              <a:lnSpc>
                <a:spcPct val="100000"/>
              </a:lnSpc>
              <a:spcBef>
                <a:spcPts val="5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>
                <a:latin typeface="Microsoft Sans Serif"/>
                <a:cs typeface="Microsoft Sans Serif"/>
              </a:rPr>
              <a:t>Seleccione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parámetros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circuito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línea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bajo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prueba.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5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>
                <a:latin typeface="Microsoft Sans Serif"/>
                <a:cs typeface="Microsoft Sans Serif"/>
              </a:rPr>
              <a:t>Seleccione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resistencia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inductancia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línea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bajo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prueba.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0"/>
              </a:spcBef>
              <a:buSzPct val="125000"/>
              <a:buChar char="-"/>
              <a:tabLst>
                <a:tab pos="469265" algn="l"/>
                <a:tab pos="469900" algn="l"/>
              </a:tabLst>
            </a:pPr>
            <a:r>
              <a:rPr dirty="0" sz="800">
                <a:latin typeface="Microsoft Sans Serif"/>
                <a:cs typeface="Microsoft Sans Serif"/>
              </a:rPr>
              <a:t>Seleccione</a:t>
            </a:r>
            <a:r>
              <a:rPr dirty="0" sz="800" spc="-1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-1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número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1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muestras.</a:t>
            </a:r>
            <a:endParaRPr sz="80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10"/>
              </a:spcBef>
              <a:buSzPct val="153846"/>
              <a:buChar char="-"/>
              <a:tabLst>
                <a:tab pos="469265" algn="l"/>
                <a:tab pos="469900" algn="l"/>
              </a:tabLst>
            </a:pPr>
            <a:r>
              <a:rPr dirty="0" sz="650">
                <a:latin typeface="Microsoft Sans Serif"/>
                <a:cs typeface="Microsoft Sans Serif"/>
              </a:rPr>
              <a:t>Seleccione </a:t>
            </a:r>
            <a:r>
              <a:rPr dirty="0" sz="650" spc="10">
                <a:latin typeface="Microsoft Sans Serif"/>
                <a:cs typeface="Microsoft Sans Serif"/>
              </a:rPr>
              <a:t>el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valor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máximo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corriente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falla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en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estado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estable.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20">
                <a:latin typeface="Microsoft Sans Serif"/>
                <a:cs typeface="Microsoft Sans Serif"/>
              </a:rPr>
              <a:t>En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este</a:t>
            </a:r>
            <a:r>
              <a:rPr dirty="0" sz="650">
                <a:latin typeface="Microsoft Sans Serif"/>
                <a:cs typeface="Microsoft Sans Serif"/>
              </a:rPr>
              <a:t> caso,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5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amperios.</a:t>
            </a:r>
            <a:r>
              <a:rPr dirty="0" sz="650">
                <a:latin typeface="Microsoft Sans Serif"/>
                <a:cs typeface="Microsoft Sans Serif"/>
              </a:rPr>
              <a:t> Seleccione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el</a:t>
            </a:r>
            <a:endParaRPr sz="650">
              <a:latin typeface="Microsoft Sans Serif"/>
              <a:cs typeface="Microsoft Sans Serif"/>
            </a:endParaRPr>
          </a:p>
          <a:p>
            <a:pPr marL="469265" indent="-229235">
              <a:lnSpc>
                <a:spcPct val="100000"/>
              </a:lnSpc>
              <a:spcBef>
                <a:spcPts val="25"/>
              </a:spcBef>
              <a:buSzPct val="153846"/>
              <a:buChar char="-"/>
              <a:tabLst>
                <a:tab pos="469265" algn="l"/>
                <a:tab pos="469900" algn="l"/>
              </a:tabLst>
            </a:pPr>
            <a:r>
              <a:rPr dirty="0" sz="650" spc="25">
                <a:latin typeface="Microsoft Sans Serif"/>
                <a:cs typeface="Microsoft Sans Serif"/>
              </a:rPr>
              <a:t>ángulo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inicio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la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falla.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-20">
                <a:latin typeface="Microsoft Sans Serif"/>
                <a:cs typeface="Microsoft Sans Serif"/>
              </a:rPr>
              <a:t>En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este</a:t>
            </a:r>
            <a:r>
              <a:rPr dirty="0" sz="650">
                <a:latin typeface="Microsoft Sans Serif"/>
                <a:cs typeface="Microsoft Sans Serif"/>
              </a:rPr>
              <a:t> caso,</a:t>
            </a:r>
            <a:r>
              <a:rPr dirty="0" sz="650" spc="5">
                <a:latin typeface="Microsoft Sans Serif"/>
                <a:cs typeface="Microsoft Sans Serif"/>
              </a:rPr>
              <a:t> -5° </a:t>
            </a:r>
            <a:r>
              <a:rPr dirty="0" sz="650" spc="20">
                <a:latin typeface="Microsoft Sans Serif"/>
                <a:cs typeface="Microsoft Sans Serif"/>
              </a:rPr>
              <a:t>para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obtener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el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máximo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desplazamiento.</a:t>
            </a:r>
            <a:endParaRPr sz="6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650" spc="-20">
                <a:latin typeface="Microsoft Sans Serif"/>
                <a:cs typeface="Microsoft Sans Serif"/>
              </a:rPr>
              <a:t>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continuación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se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muestra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una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hoja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datos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típica.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7048118"/>
            <a:ext cx="5050790" cy="318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100"/>
              </a:spcBef>
            </a:pPr>
            <a:r>
              <a:rPr dirty="0" sz="750" spc="20">
                <a:latin typeface="Microsoft Sans Serif"/>
                <a:cs typeface="Microsoft Sans Serif"/>
              </a:rPr>
              <a:t>Utilizando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fórmula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10">
                <a:latin typeface="Microsoft Sans Serif"/>
                <a:cs typeface="Microsoft Sans Serif"/>
              </a:rPr>
              <a:t>Paso</a:t>
            </a:r>
            <a:r>
              <a:rPr dirty="0" sz="750" spc="10">
                <a:latin typeface="Microsoft Sans Serif"/>
                <a:cs typeface="Microsoft Sans Serif"/>
              </a:rPr>
              <a:t> 1</a:t>
            </a:r>
            <a:r>
              <a:rPr dirty="0" sz="750" spc="5">
                <a:latin typeface="Microsoft Sans Serif"/>
                <a:cs typeface="Microsoft Sans Serif"/>
              </a:rPr>
              <a:t> y </a:t>
            </a:r>
            <a:r>
              <a:rPr dirty="0" sz="750">
                <a:latin typeface="Microsoft Sans Serif"/>
                <a:cs typeface="Microsoft Sans Serif"/>
              </a:rPr>
              <a:t>las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variables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definidas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anteriormente,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puede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calcular</a:t>
            </a:r>
            <a:r>
              <a:rPr dirty="0" sz="750" spc="10">
                <a:latin typeface="Microsoft Sans Serif"/>
                <a:cs typeface="Microsoft Sans Serif"/>
              </a:rPr>
              <a:t> 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valor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30">
                <a:latin typeface="Microsoft Sans Serif"/>
                <a:cs typeface="Microsoft Sans Serif"/>
              </a:rPr>
              <a:t>corriente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cada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punto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muestra.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25">
                <a:latin typeface="Microsoft Sans Serif"/>
                <a:cs typeface="Microsoft Sans Serif"/>
              </a:rPr>
              <a:t>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continuación</a:t>
            </a:r>
            <a:r>
              <a:rPr dirty="0" sz="750" spc="-5">
                <a:latin typeface="Microsoft Sans Serif"/>
                <a:cs typeface="Microsoft Sans Serif"/>
              </a:rPr>
              <a:t> se </a:t>
            </a:r>
            <a:r>
              <a:rPr dirty="0" sz="750" spc="30">
                <a:latin typeface="Microsoft Sans Serif"/>
                <a:cs typeface="Microsoft Sans Serif"/>
              </a:rPr>
              <a:t>muestra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típica.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6850" y="897889"/>
            <a:ext cx="2086610" cy="30099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8120" y="4076826"/>
            <a:ext cx="5374005" cy="5147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Arial"/>
                <a:cs typeface="Arial"/>
              </a:rPr>
              <a:t>Paso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Arial"/>
              <a:cs typeface="Arial"/>
            </a:endParaRPr>
          </a:p>
          <a:p>
            <a:pPr marL="12700" marR="33020">
              <a:lnSpc>
                <a:spcPct val="127699"/>
              </a:lnSpc>
            </a:pPr>
            <a:r>
              <a:rPr dirty="0" sz="750" spc="25">
                <a:latin typeface="Microsoft Sans Serif"/>
                <a:cs typeface="Microsoft Sans Serif"/>
              </a:rPr>
              <a:t>Ahora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datos para </a:t>
            </a:r>
            <a:r>
              <a:rPr dirty="0" sz="750" spc="5">
                <a:latin typeface="Microsoft Sans Serif"/>
                <a:cs typeface="Microsoft Sans Serif"/>
              </a:rPr>
              <a:t>cada </a:t>
            </a:r>
            <a:r>
              <a:rPr dirty="0" sz="750" spc="40">
                <a:latin typeface="Microsoft Sans Serif"/>
                <a:cs typeface="Microsoft Sans Serif"/>
              </a:rPr>
              <a:t>uno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35">
                <a:latin typeface="Microsoft Sans Serif"/>
                <a:cs typeface="Microsoft Sans Serif"/>
              </a:rPr>
              <a:t>puntos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30">
                <a:latin typeface="Microsoft Sans Serif"/>
                <a:cs typeface="Microsoft Sans Serif"/>
              </a:rPr>
              <a:t>muestra </a:t>
            </a:r>
            <a:r>
              <a:rPr dirty="0" sz="750" spc="20">
                <a:latin typeface="Microsoft Sans Serif"/>
                <a:cs typeface="Microsoft Sans Serif"/>
              </a:rPr>
              <a:t>están disponibles. </a:t>
            </a:r>
            <a:r>
              <a:rPr dirty="0" sz="750" spc="-15">
                <a:latin typeface="Microsoft Sans Serif"/>
                <a:cs typeface="Microsoft Sans Serif"/>
              </a:rPr>
              <a:t>Las </a:t>
            </a:r>
            <a:r>
              <a:rPr dirty="0" sz="750" spc="25">
                <a:latin typeface="Microsoft Sans Serif"/>
                <a:cs typeface="Microsoft Sans Serif"/>
              </a:rPr>
              <a:t>muestras de datos </a:t>
            </a:r>
            <a:r>
              <a:rPr dirty="0" sz="750" spc="-30">
                <a:latin typeface="Microsoft Sans Serif"/>
                <a:cs typeface="Microsoft Sans Serif"/>
              </a:rPr>
              <a:t>COMTRADE </a:t>
            </a:r>
            <a:r>
              <a:rPr dirty="0" sz="750" spc="25">
                <a:latin typeface="Microsoft Sans Serif"/>
                <a:cs typeface="Microsoft Sans Serif"/>
              </a:rPr>
              <a:t>deben </a:t>
            </a:r>
            <a:r>
              <a:rPr dirty="0" sz="750" spc="3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ser </a:t>
            </a:r>
            <a:r>
              <a:rPr dirty="0" sz="750" spc="45">
                <a:latin typeface="Microsoft Sans Serif"/>
                <a:cs typeface="Microsoft Sans Serif"/>
              </a:rPr>
              <a:t>un número </a:t>
            </a:r>
            <a:r>
              <a:rPr dirty="0" sz="750" spc="30">
                <a:latin typeface="Microsoft Sans Serif"/>
                <a:cs typeface="Microsoft Sans Serif"/>
              </a:rPr>
              <a:t>entero. </a:t>
            </a:r>
            <a:r>
              <a:rPr dirty="0" sz="750" spc="-35">
                <a:latin typeface="Microsoft Sans Serif"/>
                <a:cs typeface="Microsoft Sans Serif"/>
              </a:rPr>
              <a:t>El </a:t>
            </a:r>
            <a:r>
              <a:rPr dirty="0" sz="750" spc="25">
                <a:latin typeface="Microsoft Sans Serif"/>
                <a:cs typeface="Microsoft Sans Serif"/>
              </a:rPr>
              <a:t>valor de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datos debe </a:t>
            </a:r>
            <a:r>
              <a:rPr dirty="0" sz="750" spc="15">
                <a:latin typeface="Microsoft Sans Serif"/>
                <a:cs typeface="Microsoft Sans Serif"/>
              </a:rPr>
              <a:t>ser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25">
                <a:latin typeface="Microsoft Sans Serif"/>
                <a:cs typeface="Microsoft Sans Serif"/>
              </a:rPr>
              <a:t>valor </a:t>
            </a:r>
            <a:r>
              <a:rPr dirty="0" sz="750" spc="35">
                <a:latin typeface="Microsoft Sans Serif"/>
                <a:cs typeface="Microsoft Sans Serif"/>
              </a:rPr>
              <a:t>entero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6 </a:t>
            </a:r>
            <a:r>
              <a:rPr dirty="0" sz="750" spc="30">
                <a:latin typeface="Microsoft Sans Serif"/>
                <a:cs typeface="Microsoft Sans Serif"/>
              </a:rPr>
              <a:t>dígitos como máximo. </a:t>
            </a:r>
            <a:r>
              <a:rPr dirty="0" sz="750" spc="-5">
                <a:latin typeface="Microsoft Sans Serif"/>
                <a:cs typeface="Microsoft Sans Serif"/>
              </a:rPr>
              <a:t>Los </a:t>
            </a:r>
            <a:r>
              <a:rPr dirty="0" sz="750" spc="25">
                <a:latin typeface="Microsoft Sans Serif"/>
                <a:cs typeface="Microsoft Sans Serif"/>
              </a:rPr>
              <a:t>datos </a:t>
            </a:r>
            <a:r>
              <a:rPr dirty="0" sz="750" spc="10">
                <a:latin typeface="Microsoft Sans Serif"/>
                <a:cs typeface="Microsoft Sans Serif"/>
              </a:rPr>
              <a:t>calculados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10">
                <a:latin typeface="Microsoft Sans Serif"/>
                <a:cs typeface="Microsoft Sans Serif"/>
              </a:rPr>
              <a:t>Paso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1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deben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convertirse</a:t>
            </a:r>
            <a:r>
              <a:rPr dirty="0" sz="750">
                <a:latin typeface="Microsoft Sans Serif"/>
                <a:cs typeface="Microsoft Sans Serif"/>
              </a:rPr>
              <a:t> a </a:t>
            </a:r>
            <a:r>
              <a:rPr dirty="0" sz="750" spc="15">
                <a:latin typeface="Microsoft Sans Serif"/>
                <a:cs typeface="Microsoft Sans Serif"/>
              </a:rPr>
              <a:t>valores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enteros.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Para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hacer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esto,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suponga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que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utiliza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convertidor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analógico</a:t>
            </a:r>
            <a:r>
              <a:rPr dirty="0" sz="750">
                <a:latin typeface="Microsoft Sans Serif"/>
                <a:cs typeface="Microsoft Sans Serif"/>
              </a:rPr>
              <a:t> a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digital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12 </a:t>
            </a:r>
            <a:r>
              <a:rPr dirty="0" sz="750" spc="25">
                <a:latin typeface="Microsoft Sans Serif"/>
                <a:cs typeface="Microsoft Sans Serif"/>
              </a:rPr>
              <a:t>bits para </a:t>
            </a:r>
            <a:r>
              <a:rPr dirty="0" sz="750" spc="30">
                <a:latin typeface="Microsoft Sans Serif"/>
                <a:cs typeface="Microsoft Sans Serif"/>
              </a:rPr>
              <a:t>convertir </a:t>
            </a:r>
            <a:r>
              <a:rPr dirty="0" sz="750" spc="10">
                <a:latin typeface="Microsoft Sans Serif"/>
                <a:cs typeface="Microsoft Sans Serif"/>
              </a:rPr>
              <a:t>la señal </a:t>
            </a:r>
            <a:r>
              <a:rPr dirty="0" sz="750" spc="15">
                <a:latin typeface="Microsoft Sans Serif"/>
                <a:cs typeface="Microsoft Sans Serif"/>
              </a:rPr>
              <a:t>analógica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30">
                <a:latin typeface="Microsoft Sans Serif"/>
                <a:cs typeface="Microsoft Sans Serif"/>
              </a:rPr>
              <a:t>una muestra </a:t>
            </a:r>
            <a:r>
              <a:rPr dirty="0" sz="750" spc="25">
                <a:latin typeface="Microsoft Sans Serif"/>
                <a:cs typeface="Microsoft Sans Serif"/>
              </a:rPr>
              <a:t>digital. </a:t>
            </a:r>
            <a:r>
              <a:rPr dirty="0" sz="750" spc="20">
                <a:latin typeface="Microsoft Sans Serif"/>
                <a:cs typeface="Microsoft Sans Serif"/>
              </a:rPr>
              <a:t>También asuma </a:t>
            </a:r>
            <a:r>
              <a:rPr dirty="0" sz="750" spc="30">
                <a:latin typeface="Microsoft Sans Serif"/>
                <a:cs typeface="Microsoft Sans Serif"/>
              </a:rPr>
              <a:t>que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25">
                <a:latin typeface="Microsoft Sans Serif"/>
                <a:cs typeface="Microsoft Sans Serif"/>
              </a:rPr>
              <a:t>valor </a:t>
            </a:r>
            <a:r>
              <a:rPr dirty="0" sz="750" spc="45">
                <a:latin typeface="Microsoft Sans Serif"/>
                <a:cs typeface="Microsoft Sans Serif"/>
              </a:rPr>
              <a:t>mínimo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muestra</a:t>
            </a:r>
            <a:r>
              <a:rPr dirty="0" sz="750" spc="-5">
                <a:latin typeface="Microsoft Sans Serif"/>
                <a:cs typeface="Microsoft Sans Serif"/>
              </a:rPr>
              <a:t> es </a:t>
            </a:r>
            <a:r>
              <a:rPr dirty="0" sz="750" spc="10">
                <a:latin typeface="Microsoft Sans Serif"/>
                <a:cs typeface="Microsoft Sans Serif"/>
              </a:rPr>
              <a:t>0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valor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máximo</a:t>
            </a:r>
            <a:r>
              <a:rPr dirty="0" sz="750" spc="-5">
                <a:latin typeface="Microsoft Sans Serif"/>
                <a:cs typeface="Microsoft Sans Serif"/>
              </a:rPr>
              <a:t> es </a:t>
            </a:r>
            <a:r>
              <a:rPr dirty="0" sz="750" spc="10">
                <a:latin typeface="Microsoft Sans Serif"/>
                <a:cs typeface="Microsoft Sans Serif"/>
              </a:rPr>
              <a:t>4095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10">
                <a:latin typeface="Microsoft Sans Serif"/>
                <a:cs typeface="Microsoft Sans Serif"/>
              </a:rPr>
              <a:t>(2</a:t>
            </a:r>
            <a:r>
              <a:rPr dirty="0" sz="750" spc="-5">
                <a:latin typeface="Microsoft Sans Serif"/>
                <a:cs typeface="Microsoft Sans Serif"/>
              </a:rPr>
              <a:t> 1̂2-1).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800" spc="-25">
                <a:latin typeface="Microsoft Sans Serif"/>
                <a:cs typeface="Microsoft Sans Serif"/>
              </a:rPr>
              <a:t>A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partir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calculado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Paso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2: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380365" indent="-140335">
              <a:lnSpc>
                <a:spcPct val="100000"/>
              </a:lnSpc>
              <a:buSzPct val="126315"/>
              <a:buAutoNum type="arabicPeriod"/>
              <a:tabLst>
                <a:tab pos="381000" algn="l"/>
              </a:tabLst>
            </a:pPr>
            <a:r>
              <a:rPr dirty="0" sz="950">
                <a:latin typeface="Microsoft Sans Serif"/>
                <a:cs typeface="Microsoft Sans Serif"/>
              </a:rPr>
              <a:t>Calcule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rango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muestra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calculando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(Imax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-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Imin).</a:t>
            </a:r>
            <a:endParaRPr sz="950">
              <a:latin typeface="Microsoft Sans Serif"/>
              <a:cs typeface="Microsoft Sans Serif"/>
            </a:endParaRPr>
          </a:p>
          <a:p>
            <a:pPr marL="240665" marR="561340">
              <a:lnSpc>
                <a:spcPct val="104299"/>
              </a:lnSpc>
              <a:spcBef>
                <a:spcPts val="5"/>
              </a:spcBef>
              <a:buSzPct val="123529"/>
              <a:buAutoNum type="arabicPeriod"/>
              <a:tabLst>
                <a:tab pos="365125" algn="l"/>
              </a:tabLst>
            </a:pPr>
            <a:r>
              <a:rPr dirty="0" sz="850" spc="20">
                <a:latin typeface="Microsoft Sans Serif"/>
                <a:cs typeface="Microsoft Sans Serif"/>
              </a:rPr>
              <a:t>Suponga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valor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datos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máximo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rango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4095.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(0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mínimo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4095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máximo)</a:t>
            </a:r>
            <a:endParaRPr sz="850">
              <a:latin typeface="Microsoft Sans Serif"/>
              <a:cs typeface="Microsoft Sans Serif"/>
            </a:endParaRPr>
          </a:p>
          <a:p>
            <a:pPr marL="469265" marR="550545" indent="-228600">
              <a:lnSpc>
                <a:spcPct val="105200"/>
              </a:lnSpc>
              <a:spcBef>
                <a:spcPts val="85"/>
              </a:spcBef>
              <a:buSzPct val="123529"/>
              <a:buAutoNum type="arabicPeriod"/>
              <a:tabLst>
                <a:tab pos="365125" algn="l"/>
              </a:tabLst>
            </a:pP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factor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multiplicación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convertir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valor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analógico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valor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entero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(Imax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-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Imin)/4095.</a:t>
            </a:r>
            <a:r>
              <a:rPr dirty="0" sz="850" spc="-10">
                <a:latin typeface="Microsoft Sans Serif"/>
                <a:cs typeface="Microsoft Sans Serif"/>
              </a:rPr>
              <a:t> Este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valor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"a".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Arial"/>
                <a:cs typeface="Arial"/>
              </a:rPr>
              <a:t>Paso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19400"/>
              </a:lnSpc>
            </a:pPr>
            <a:r>
              <a:rPr dirty="0" sz="800" spc="10">
                <a:latin typeface="Microsoft Sans Serif"/>
                <a:cs typeface="Microsoft Sans Serif"/>
              </a:rPr>
              <a:t>Después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0">
                <a:latin typeface="Microsoft Sans Serif"/>
                <a:cs typeface="Microsoft Sans Serif"/>
              </a:rPr>
              <a:t>determinar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5">
                <a:latin typeface="Microsoft Sans Serif"/>
                <a:cs typeface="Microsoft Sans Serif"/>
              </a:rPr>
              <a:t>valor del </a:t>
            </a:r>
            <a:r>
              <a:rPr dirty="0" sz="800" spc="35">
                <a:latin typeface="Microsoft Sans Serif"/>
                <a:cs typeface="Microsoft Sans Serif"/>
              </a:rPr>
              <a:t>factor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multiplicación </a:t>
            </a:r>
            <a:r>
              <a:rPr dirty="0" sz="800" spc="20">
                <a:latin typeface="Microsoft Sans Serif"/>
                <a:cs typeface="Microsoft Sans Serif"/>
              </a:rPr>
              <a:t>"a",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25">
                <a:latin typeface="Microsoft Sans Serif"/>
                <a:cs typeface="Microsoft Sans Serif"/>
              </a:rPr>
              <a:t>debe </a:t>
            </a:r>
            <a:r>
              <a:rPr dirty="0" sz="800" spc="15">
                <a:latin typeface="Microsoft Sans Serif"/>
                <a:cs typeface="Microsoft Sans Serif"/>
              </a:rPr>
              <a:t>calcular el </a:t>
            </a:r>
            <a:r>
              <a:rPr dirty="0" sz="800" spc="35">
                <a:latin typeface="Microsoft Sans Serif"/>
                <a:cs typeface="Microsoft Sans Serif"/>
              </a:rPr>
              <a:t>factor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compensación </a:t>
            </a:r>
            <a:r>
              <a:rPr dirty="0" sz="800" spc="30">
                <a:latin typeface="Microsoft Sans Serif"/>
                <a:cs typeface="Microsoft Sans Serif"/>
              </a:rPr>
              <a:t>"b".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"b"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debe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agregarse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cualquier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muestra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volver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original.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factor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"b"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calcular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siguiente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manera: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469265" marR="158115" indent="-228600">
              <a:lnSpc>
                <a:spcPct val="115500"/>
              </a:lnSpc>
              <a:buSzPct val="126666"/>
              <a:buAutoNum type="arabicPeriod"/>
              <a:tabLst>
                <a:tab pos="354330" algn="l"/>
              </a:tabLst>
            </a:pPr>
            <a:r>
              <a:rPr dirty="0" sz="750" spc="-35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valor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muestra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instantánea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formato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30">
                <a:latin typeface="Microsoft Sans Serif"/>
                <a:cs typeface="Microsoft Sans Serif"/>
              </a:rPr>
              <a:t>COMTRADE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25">
                <a:latin typeface="Microsoft Sans Serif"/>
                <a:cs typeface="Microsoft Sans Serif"/>
              </a:rPr>
              <a:t>define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ax+b,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donde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65">
                <a:latin typeface="Microsoft Sans Serif"/>
                <a:cs typeface="Microsoft Sans Serif"/>
              </a:rPr>
              <a:t>X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valor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cualquier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momento,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t.</a:t>
            </a:r>
            <a:endParaRPr sz="750">
              <a:latin typeface="Microsoft Sans Serif"/>
              <a:cs typeface="Microsoft Sans Serif"/>
            </a:endParaRPr>
          </a:p>
          <a:p>
            <a:pPr marL="469265" marR="405765" indent="-228600">
              <a:lnSpc>
                <a:spcPct val="111300"/>
              </a:lnSpc>
              <a:spcBef>
                <a:spcPts val="125"/>
              </a:spcBef>
              <a:buSzPct val="118750"/>
              <a:buAutoNum type="arabicPeriod"/>
              <a:tabLst>
                <a:tab pos="354330" algn="l"/>
              </a:tabLst>
            </a:pP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datos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0">
                <a:latin typeface="Microsoft Sans Serif"/>
                <a:cs typeface="Microsoft Sans Serif"/>
              </a:rPr>
              <a:t>mínimo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(x)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asumido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>
                <a:latin typeface="Microsoft Sans Serif"/>
                <a:cs typeface="Microsoft Sans Serif"/>
              </a:rPr>
              <a:t> 0,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decir,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x=0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ax=0. </a:t>
            </a:r>
            <a:r>
              <a:rPr dirty="0" sz="800" spc="15">
                <a:latin typeface="Microsoft Sans Serif"/>
                <a:cs typeface="Microsoft Sans Serif"/>
              </a:rPr>
              <a:t>Por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lo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tanto,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b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=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valor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muestra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analógico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50">
                <a:latin typeface="Microsoft Sans Serif"/>
                <a:cs typeface="Microsoft Sans Serif"/>
              </a:rPr>
              <a:t>mínimo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(valor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muestra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=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ax+b).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Arial"/>
                <a:cs typeface="Arial"/>
              </a:rPr>
              <a:t>Paso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181610">
              <a:lnSpc>
                <a:spcPct val="128000"/>
              </a:lnSpc>
              <a:spcBef>
                <a:spcPts val="5"/>
              </a:spcBef>
            </a:pPr>
            <a:r>
              <a:rPr dirty="0" sz="750" spc="20">
                <a:latin typeface="Microsoft Sans Serif"/>
                <a:cs typeface="Microsoft Sans Serif"/>
              </a:rPr>
              <a:t>Usando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valor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"a"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factor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compensación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b,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puede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crear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separada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donde</a:t>
            </a:r>
            <a:r>
              <a:rPr dirty="0" sz="750">
                <a:latin typeface="Microsoft Sans Serif"/>
                <a:cs typeface="Microsoft Sans Serif"/>
              </a:rPr>
              <a:t> las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columnas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1, </a:t>
            </a:r>
            <a:r>
              <a:rPr dirty="0" sz="750" spc="10">
                <a:latin typeface="Microsoft Sans Serif"/>
                <a:cs typeface="Microsoft Sans Serif"/>
              </a:rPr>
              <a:t>2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10">
                <a:latin typeface="Microsoft Sans Serif"/>
                <a:cs typeface="Microsoft Sans Serif"/>
              </a:rPr>
              <a:t>3 </a:t>
            </a:r>
            <a:r>
              <a:rPr dirty="0" sz="750" spc="20">
                <a:latin typeface="Microsoft Sans Serif"/>
                <a:cs typeface="Microsoft Sans Serif"/>
              </a:rPr>
              <a:t>son </a:t>
            </a:r>
            <a:r>
              <a:rPr dirty="0" sz="750" spc="40">
                <a:latin typeface="Microsoft Sans Serif"/>
                <a:cs typeface="Microsoft Sans Serif"/>
              </a:rPr>
              <a:t>Número </a:t>
            </a:r>
            <a:r>
              <a:rPr dirty="0" sz="750" spc="25">
                <a:latin typeface="Microsoft Sans Serif"/>
                <a:cs typeface="Microsoft Sans Serif"/>
              </a:rPr>
              <a:t>de muestra, </a:t>
            </a:r>
            <a:r>
              <a:rPr dirty="0" sz="750" spc="20">
                <a:latin typeface="Microsoft Sans Serif"/>
                <a:cs typeface="Microsoft Sans Serif"/>
              </a:rPr>
              <a:t>Tiempo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30">
                <a:latin typeface="Microsoft Sans Serif"/>
                <a:cs typeface="Microsoft Sans Serif"/>
              </a:rPr>
              <a:t>muestra </a:t>
            </a:r>
            <a:r>
              <a:rPr dirty="0" sz="750" spc="5">
                <a:latin typeface="Microsoft Sans Serif"/>
                <a:cs typeface="Microsoft Sans Serif"/>
              </a:rPr>
              <a:t>y (Valor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señal-b)/a, </a:t>
            </a:r>
            <a:r>
              <a:rPr dirty="0" sz="750" spc="20">
                <a:latin typeface="Microsoft Sans Serif"/>
                <a:cs typeface="Microsoft Sans Serif"/>
              </a:rPr>
              <a:t>respectivamente. </a:t>
            </a:r>
            <a:r>
              <a:rPr dirty="0" sz="750" spc="-25">
                <a:latin typeface="Microsoft Sans Serif"/>
                <a:cs typeface="Microsoft Sans Serif"/>
              </a:rPr>
              <a:t>A </a:t>
            </a:r>
            <a:r>
              <a:rPr dirty="0" sz="750" spc="25">
                <a:latin typeface="Microsoft Sans Serif"/>
                <a:cs typeface="Microsoft Sans Serif"/>
              </a:rPr>
              <a:t>continuación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muestra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típica.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8604" y="897889"/>
            <a:ext cx="1943099" cy="29914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32660" y="4537074"/>
            <a:ext cx="3093719" cy="18192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8210" y="8592184"/>
            <a:ext cx="3183890" cy="100139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68120" y="4046092"/>
            <a:ext cx="534416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6200"/>
              </a:lnSpc>
              <a:spcBef>
                <a:spcPts val="100"/>
              </a:spcBef>
            </a:pPr>
            <a:r>
              <a:rPr dirty="0" sz="650" spc="15">
                <a:latin typeface="Microsoft Sans Serif"/>
                <a:cs typeface="Microsoft Sans Serif"/>
              </a:rPr>
              <a:t>Una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vez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que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se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calculan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los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datos,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la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hoja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cálculo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5">
                <a:latin typeface="Microsoft Sans Serif"/>
                <a:cs typeface="Microsoft Sans Serif"/>
              </a:rPr>
              <a:t>se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guarda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como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40">
                <a:latin typeface="Microsoft Sans Serif"/>
                <a:cs typeface="Microsoft Sans Serif"/>
              </a:rPr>
              <a:t>un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texto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delimitado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40">
                <a:latin typeface="Microsoft Sans Serif"/>
                <a:cs typeface="Microsoft Sans Serif"/>
              </a:rPr>
              <a:t>por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comas.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-30">
                <a:latin typeface="Microsoft Sans Serif"/>
                <a:cs typeface="Microsoft Sans Serif"/>
              </a:rPr>
              <a:t>El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cuadro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de</a:t>
            </a:r>
            <a:r>
              <a:rPr dirty="0" sz="650" spc="5">
                <a:latin typeface="Microsoft Sans Serif"/>
                <a:cs typeface="Microsoft Sans Serif"/>
              </a:rPr>
              <a:t> </a:t>
            </a:r>
            <a:r>
              <a:rPr dirty="0" sz="650" spc="25">
                <a:latin typeface="Microsoft Sans Serif"/>
                <a:cs typeface="Microsoft Sans Serif"/>
              </a:rPr>
              <a:t>diálogo</a:t>
            </a:r>
            <a:r>
              <a:rPr dirty="0" sz="650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para </a:t>
            </a:r>
            <a:r>
              <a:rPr dirty="0" sz="650" spc="-15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"Guardar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5">
                <a:latin typeface="Microsoft Sans Serif"/>
                <a:cs typeface="Microsoft Sans Serif"/>
              </a:rPr>
              <a:t>archivo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como"</a:t>
            </a:r>
            <a:r>
              <a:rPr dirty="0" sz="650" spc="-5">
                <a:latin typeface="Microsoft Sans Serif"/>
                <a:cs typeface="Microsoft Sans Serif"/>
              </a:rPr>
              <a:t> se </a:t>
            </a:r>
            <a:r>
              <a:rPr dirty="0" sz="650" spc="25">
                <a:latin typeface="Microsoft Sans Serif"/>
                <a:cs typeface="Microsoft Sans Serif"/>
              </a:rPr>
              <a:t>muestra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20">
                <a:latin typeface="Microsoft Sans Serif"/>
                <a:cs typeface="Microsoft Sans Serif"/>
              </a:rPr>
              <a:t>en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10">
                <a:latin typeface="Microsoft Sans Serif"/>
                <a:cs typeface="Microsoft Sans Serif"/>
              </a:rPr>
              <a:t>la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 spc="30">
                <a:latin typeface="Microsoft Sans Serif"/>
                <a:cs typeface="Microsoft Sans Serif"/>
              </a:rPr>
              <a:t>figura</a:t>
            </a: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>
                <a:latin typeface="Microsoft Sans Serif"/>
                <a:cs typeface="Microsoft Sans Serif"/>
              </a:rPr>
              <a:t>6.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0566" y="6526148"/>
            <a:ext cx="4870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Figura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8120" y="6849236"/>
            <a:ext cx="5336540" cy="1569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Arial"/>
                <a:cs typeface="Arial"/>
              </a:rPr>
              <a:t>Paso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"/>
              <a:cs typeface="Arial"/>
            </a:endParaRPr>
          </a:p>
          <a:p>
            <a:pPr marL="12700" marR="410845">
              <a:lnSpc>
                <a:spcPct val="126699"/>
              </a:lnSpc>
            </a:pPr>
            <a:r>
              <a:rPr dirty="0" sz="750" spc="-35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guardará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extensión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45">
                <a:latin typeface="Microsoft Sans Serif"/>
                <a:cs typeface="Microsoft Sans Serif"/>
              </a:rPr>
              <a:t>.CSV.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15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extensión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puede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cambiar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manualmente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Explorador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Windows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extensión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15">
                <a:latin typeface="Microsoft Sans Serif"/>
                <a:cs typeface="Microsoft Sans Serif"/>
              </a:rPr>
              <a:t>.DAT.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latin typeface="Arial"/>
                <a:cs typeface="Arial"/>
              </a:rPr>
              <a:t>Paso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37100"/>
              </a:lnSpc>
            </a:pPr>
            <a:r>
              <a:rPr dirty="0" sz="700" spc="20">
                <a:latin typeface="Microsoft Sans Serif"/>
                <a:cs typeface="Microsoft Sans Serif"/>
              </a:rPr>
              <a:t>Ahora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20">
                <a:latin typeface="Microsoft Sans Serif"/>
                <a:cs typeface="Microsoft Sans Serif"/>
              </a:rPr>
              <a:t>datos </a:t>
            </a:r>
            <a:r>
              <a:rPr dirty="0" sz="700" spc="15">
                <a:latin typeface="Microsoft Sans Serif"/>
                <a:cs typeface="Microsoft Sans Serif"/>
              </a:rPr>
              <a:t>están </a:t>
            </a:r>
            <a:r>
              <a:rPr dirty="0" sz="700" spc="10">
                <a:latin typeface="Microsoft Sans Serif"/>
                <a:cs typeface="Microsoft Sans Serif"/>
              </a:rPr>
              <a:t>listos. </a:t>
            </a:r>
            <a:r>
              <a:rPr dirty="0" sz="700" spc="-30">
                <a:latin typeface="Microsoft Sans Serif"/>
                <a:cs typeface="Microsoft Sans Serif"/>
              </a:rPr>
              <a:t>El </a:t>
            </a:r>
            <a:r>
              <a:rPr dirty="0" sz="700" spc="20">
                <a:latin typeface="Microsoft Sans Serif"/>
                <a:cs typeface="Microsoft Sans Serif"/>
              </a:rPr>
              <a:t>siguiente </a:t>
            </a:r>
            <a:r>
              <a:rPr dirty="0" sz="700" spc="15">
                <a:latin typeface="Microsoft Sans Serif"/>
                <a:cs typeface="Microsoft Sans Serif"/>
              </a:rPr>
              <a:t>paso </a:t>
            </a:r>
            <a:r>
              <a:rPr dirty="0" sz="700" spc="-5">
                <a:latin typeface="Microsoft Sans Serif"/>
                <a:cs typeface="Microsoft Sans Serif"/>
              </a:rPr>
              <a:t>es </a:t>
            </a:r>
            <a:r>
              <a:rPr dirty="0" sz="700" spc="20">
                <a:latin typeface="Microsoft Sans Serif"/>
                <a:cs typeface="Microsoft Sans Serif"/>
              </a:rPr>
              <a:t>crear </a:t>
            </a:r>
            <a:r>
              <a:rPr dirty="0" sz="700" spc="40">
                <a:latin typeface="Microsoft Sans Serif"/>
                <a:cs typeface="Microsoft Sans Serif"/>
              </a:rPr>
              <a:t>un </a:t>
            </a:r>
            <a:r>
              <a:rPr dirty="0" sz="700" spc="20">
                <a:latin typeface="Microsoft Sans Serif"/>
                <a:cs typeface="Microsoft Sans Serif"/>
              </a:rPr>
              <a:t>archivo </a:t>
            </a:r>
            <a:r>
              <a:rPr dirty="0" sz="700" spc="-40">
                <a:latin typeface="Microsoft Sans Serif"/>
                <a:cs typeface="Microsoft Sans Serif"/>
              </a:rPr>
              <a:t>.CFG. </a:t>
            </a:r>
            <a:r>
              <a:rPr dirty="0" sz="700" spc="10">
                <a:latin typeface="Microsoft Sans Serif"/>
                <a:cs typeface="Microsoft Sans Serif"/>
              </a:rPr>
              <a:t>Puede </a:t>
            </a:r>
            <a:r>
              <a:rPr dirty="0" sz="700" spc="15">
                <a:latin typeface="Microsoft Sans Serif"/>
                <a:cs typeface="Microsoft Sans Serif"/>
              </a:rPr>
              <a:t>ser </a:t>
            </a:r>
            <a:r>
              <a:rPr dirty="0" sz="700" spc="20">
                <a:latin typeface="Microsoft Sans Serif"/>
                <a:cs typeface="Microsoft Sans Serif"/>
              </a:rPr>
              <a:t>más </a:t>
            </a:r>
            <a:r>
              <a:rPr dirty="0" sz="700" spc="10">
                <a:latin typeface="Microsoft Sans Serif"/>
                <a:cs typeface="Microsoft Sans Serif"/>
              </a:rPr>
              <a:t>sencillo </a:t>
            </a:r>
            <a:r>
              <a:rPr dirty="0" sz="700" spc="25">
                <a:latin typeface="Microsoft Sans Serif"/>
                <a:cs typeface="Microsoft Sans Serif"/>
              </a:rPr>
              <a:t>utilizar </a:t>
            </a:r>
            <a:r>
              <a:rPr dirty="0" sz="700" spc="40">
                <a:latin typeface="Microsoft Sans Serif"/>
                <a:cs typeface="Microsoft Sans Serif"/>
              </a:rPr>
              <a:t>un </a:t>
            </a:r>
            <a:r>
              <a:rPr dirty="0" sz="700" spc="20">
                <a:latin typeface="Microsoft Sans Serif"/>
                <a:cs typeface="Microsoft Sans Serif"/>
              </a:rPr>
              <a:t>archivo de </a:t>
            </a:r>
            <a:r>
              <a:rPr dirty="0" sz="700" spc="25">
                <a:latin typeface="Microsoft Sans Serif"/>
                <a:cs typeface="Microsoft Sans Serif"/>
              </a:rPr>
              <a:t> configuración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existente</a:t>
            </a:r>
            <a:r>
              <a:rPr dirty="0" sz="700" spc="5">
                <a:latin typeface="Microsoft Sans Serif"/>
                <a:cs typeface="Microsoft Sans Serif"/>
              </a:rPr>
              <a:t> y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modificarlo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para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que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coincida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con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los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datos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del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archivo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datos.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La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Figura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7,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 </a:t>
            </a:r>
            <a:r>
              <a:rPr dirty="0" sz="700" spc="20">
                <a:latin typeface="Microsoft Sans Serif"/>
                <a:cs typeface="Microsoft Sans Serif"/>
              </a:rPr>
              <a:t>continuación,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muestra </a:t>
            </a:r>
            <a:r>
              <a:rPr dirty="0" sz="700" spc="-17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hoja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cálculo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para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el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archivo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configuración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un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canal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actual.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87983"/>
            <a:ext cx="5367655" cy="5431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3495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Figura</a:t>
            </a:r>
            <a:r>
              <a:rPr dirty="0" sz="900" spc="-60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926465" indent="-229235">
              <a:lnSpc>
                <a:spcPts val="1175"/>
              </a:lnSpc>
              <a:buSzPct val="133333"/>
              <a:buChar char="o"/>
              <a:tabLst>
                <a:tab pos="926465" algn="l"/>
                <a:tab pos="927100" algn="l"/>
              </a:tabLst>
            </a:pPr>
            <a:r>
              <a:rPr dirty="0" sz="750" spc="25">
                <a:latin typeface="Microsoft Sans Serif"/>
                <a:cs typeface="Microsoft Sans Serif"/>
              </a:rPr>
              <a:t>Primera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linea,</a:t>
            </a:r>
            <a:r>
              <a:rPr dirty="0" sz="750" spc="15" b="1" i="1">
                <a:latin typeface="Trebuchet MS"/>
                <a:cs typeface="Trebuchet MS"/>
              </a:rPr>
              <a:t>Doble,</a:t>
            </a:r>
            <a:r>
              <a:rPr dirty="0" sz="750" spc="-30" b="1" i="1">
                <a:latin typeface="Trebuchet MS"/>
                <a:cs typeface="Trebuchet MS"/>
              </a:rPr>
              <a:t> </a:t>
            </a:r>
            <a:r>
              <a:rPr dirty="0" sz="750" b="1" i="1">
                <a:latin typeface="Trebuchet MS"/>
                <a:cs typeface="Trebuchet MS"/>
              </a:rPr>
              <a:t>1998:</a:t>
            </a:r>
            <a:r>
              <a:rPr dirty="0" sz="750">
                <a:latin typeface="Microsoft Sans Serif"/>
                <a:cs typeface="Microsoft Sans Serif"/>
              </a:rPr>
              <a:t>indica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nombre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estación</a:t>
            </a:r>
            <a:r>
              <a:rPr dirty="0" sz="750" spc="5">
                <a:latin typeface="Microsoft Sans Serif"/>
                <a:cs typeface="Microsoft Sans Serif"/>
              </a:rPr>
              <a:t> y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ID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dispositivo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grabación</a:t>
            </a:r>
            <a:endParaRPr sz="750">
              <a:latin typeface="Microsoft Sans Serif"/>
              <a:cs typeface="Microsoft Sans Serif"/>
            </a:endParaRPr>
          </a:p>
          <a:p>
            <a:pPr marL="926465" indent="-229235">
              <a:lnSpc>
                <a:spcPts val="1175"/>
              </a:lnSpc>
              <a:buSzPct val="133333"/>
              <a:buChar char="o"/>
              <a:tabLst>
                <a:tab pos="926465" algn="l"/>
                <a:tab pos="927100" algn="l"/>
              </a:tabLst>
            </a:pPr>
            <a:r>
              <a:rPr dirty="0" sz="750" spc="10">
                <a:latin typeface="Microsoft Sans Serif"/>
                <a:cs typeface="Microsoft Sans Serif"/>
              </a:rPr>
              <a:t>Segunda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línea,</a:t>
            </a:r>
            <a:r>
              <a:rPr dirty="0" sz="750" b="1" i="1">
                <a:latin typeface="Trebuchet MS"/>
                <a:cs typeface="Trebuchet MS"/>
              </a:rPr>
              <a:t>1,</a:t>
            </a:r>
            <a:r>
              <a:rPr dirty="0" sz="750" spc="-30" b="1" i="1">
                <a:latin typeface="Trebuchet MS"/>
                <a:cs typeface="Trebuchet MS"/>
              </a:rPr>
              <a:t> </a:t>
            </a:r>
            <a:r>
              <a:rPr dirty="0" sz="750" spc="10" b="1" i="1">
                <a:latin typeface="Trebuchet MS"/>
                <a:cs typeface="Trebuchet MS"/>
              </a:rPr>
              <a:t>1A:</a:t>
            </a:r>
            <a:r>
              <a:rPr dirty="0" sz="750" spc="10">
                <a:latin typeface="Microsoft Sans Serif"/>
                <a:cs typeface="Microsoft Sans Serif"/>
              </a:rPr>
              <a:t>indica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número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total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canales,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número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canales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analógicos</a:t>
            </a:r>
            <a:endParaRPr sz="750">
              <a:latin typeface="Microsoft Sans Serif"/>
              <a:cs typeface="Microsoft Sans Serif"/>
            </a:endParaRPr>
          </a:p>
          <a:p>
            <a:pPr marL="926465" marR="27305" indent="-228600">
              <a:lnSpc>
                <a:spcPct val="114700"/>
              </a:lnSpc>
              <a:spcBef>
                <a:spcPts val="915"/>
              </a:spcBef>
              <a:buSzPct val="117647"/>
              <a:buChar char="o"/>
              <a:tabLst>
                <a:tab pos="926465" algn="l"/>
                <a:tab pos="927100" algn="l"/>
              </a:tabLst>
            </a:pPr>
            <a:r>
              <a:rPr dirty="0" sz="850" spc="25">
                <a:latin typeface="Microsoft Sans Serif"/>
                <a:cs typeface="Microsoft Sans Serif"/>
              </a:rPr>
              <a:t>tercera </a:t>
            </a:r>
            <a:r>
              <a:rPr dirty="0" sz="850">
                <a:latin typeface="Microsoft Sans Serif"/>
                <a:cs typeface="Microsoft Sans Serif"/>
              </a:rPr>
              <a:t>línea,</a:t>
            </a:r>
            <a:r>
              <a:rPr dirty="0" sz="850" b="1" i="1">
                <a:latin typeface="Trebuchet MS"/>
                <a:cs typeface="Trebuchet MS"/>
              </a:rPr>
              <a:t>1, </a:t>
            </a:r>
            <a:r>
              <a:rPr dirty="0" sz="850" spc="20" b="1" i="1">
                <a:latin typeface="Trebuchet MS"/>
                <a:cs typeface="Trebuchet MS"/>
              </a:rPr>
              <a:t>Corriente </a:t>
            </a:r>
            <a:r>
              <a:rPr dirty="0" sz="850" spc="30" b="1" i="1">
                <a:latin typeface="Trebuchet MS"/>
                <a:cs typeface="Trebuchet MS"/>
              </a:rPr>
              <a:t>de </a:t>
            </a:r>
            <a:r>
              <a:rPr dirty="0" sz="850" spc="-5" b="1" i="1">
                <a:latin typeface="Trebuchet MS"/>
                <a:cs typeface="Trebuchet MS"/>
              </a:rPr>
              <a:t>fase, A, </a:t>
            </a:r>
            <a:r>
              <a:rPr dirty="0" sz="850" spc="-70" b="1" i="1">
                <a:latin typeface="Trebuchet MS"/>
                <a:cs typeface="Trebuchet MS"/>
              </a:rPr>
              <a:t>, </a:t>
            </a:r>
            <a:r>
              <a:rPr dirty="0" sz="850" spc="-5" b="1" i="1">
                <a:latin typeface="Trebuchet MS"/>
                <a:cs typeface="Trebuchet MS"/>
              </a:rPr>
              <a:t>A, </a:t>
            </a:r>
            <a:r>
              <a:rPr dirty="0" sz="850" spc="-20" b="1" i="1">
                <a:latin typeface="Trebuchet MS"/>
                <a:cs typeface="Trebuchet MS"/>
              </a:rPr>
              <a:t>4.774E-03,-7.069E+00,0,0,4095:</a:t>
            </a:r>
            <a:r>
              <a:rPr dirty="0" sz="850" spc="-20">
                <a:latin typeface="Microsoft Sans Serif"/>
                <a:cs typeface="Microsoft Sans Serif"/>
              </a:rPr>
              <a:t>indica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 detalles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canal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analógico.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Algunos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elementos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esta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línea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calculan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45">
                <a:latin typeface="Microsoft Sans Serif"/>
                <a:cs typeface="Microsoft Sans Serif"/>
              </a:rPr>
              <a:t>partir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los valores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datos, </a:t>
            </a:r>
            <a:r>
              <a:rPr dirty="0" sz="850" spc="-5">
                <a:latin typeface="Microsoft Sans Serif"/>
                <a:cs typeface="Microsoft Sans Serif"/>
              </a:rPr>
              <a:t>donde</a:t>
            </a:r>
            <a:r>
              <a:rPr dirty="0" sz="850" spc="-5" b="1" i="1">
                <a:latin typeface="Trebuchet MS"/>
                <a:cs typeface="Trebuchet MS"/>
              </a:rPr>
              <a:t>4.774E-03</a:t>
            </a:r>
            <a:r>
              <a:rPr dirty="0" sz="850" spc="-5">
                <a:latin typeface="Microsoft Sans Serif"/>
                <a:cs typeface="Microsoft Sans Serif"/>
              </a:rPr>
              <a:t>es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5">
                <a:latin typeface="Microsoft Sans Serif"/>
                <a:cs typeface="Microsoft Sans Serif"/>
              </a:rPr>
              <a:t>factor multiplicador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10">
                <a:latin typeface="Microsoft Sans Serif"/>
                <a:cs typeface="Microsoft Sans Serif"/>
              </a:rPr>
              <a:t>canal </a:t>
            </a:r>
            <a:r>
              <a:rPr dirty="0" sz="850" spc="-20">
                <a:latin typeface="Microsoft Sans Serif"/>
                <a:cs typeface="Microsoft Sans Serif"/>
              </a:rPr>
              <a:t>(a) </a:t>
            </a:r>
            <a:r>
              <a:rPr dirty="0" sz="850" spc="-15">
                <a:latin typeface="Microsoft Sans Serif"/>
                <a:cs typeface="Microsoft Sans Serif"/>
              </a:rPr>
              <a:t>y</a:t>
            </a:r>
            <a:r>
              <a:rPr dirty="0" sz="850" spc="-15" b="1" i="1">
                <a:latin typeface="Trebuchet MS"/>
                <a:cs typeface="Trebuchet MS"/>
              </a:rPr>
              <a:t>- </a:t>
            </a:r>
            <a:r>
              <a:rPr dirty="0" sz="850" spc="-10" b="1" i="1">
                <a:latin typeface="Trebuchet MS"/>
                <a:cs typeface="Trebuchet MS"/>
              </a:rPr>
              <a:t> </a:t>
            </a:r>
            <a:r>
              <a:rPr dirty="0" sz="750" spc="-20" b="1" i="1">
                <a:latin typeface="Trebuchet MS"/>
                <a:cs typeface="Trebuchet MS"/>
              </a:rPr>
              <a:t>7.069E+00</a:t>
            </a:r>
            <a:r>
              <a:rPr dirty="0" sz="750" spc="-20">
                <a:latin typeface="Microsoft Sans Serif"/>
                <a:cs typeface="Microsoft Sans Serif"/>
              </a:rPr>
              <a:t>es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sumador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desplazamiento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canal</a:t>
            </a:r>
            <a:endParaRPr sz="750">
              <a:latin typeface="Microsoft Sans Serif"/>
              <a:cs typeface="Microsoft Sans Serif"/>
            </a:endParaRPr>
          </a:p>
          <a:p>
            <a:pPr marL="926465" indent="-229235">
              <a:lnSpc>
                <a:spcPts val="1170"/>
              </a:lnSpc>
              <a:buSzPct val="133333"/>
              <a:buChar char="o"/>
              <a:tabLst>
                <a:tab pos="926465" algn="l"/>
                <a:tab pos="927100" algn="l"/>
              </a:tabLst>
            </a:pPr>
            <a:r>
              <a:rPr dirty="0" sz="750" spc="-5">
                <a:latin typeface="Microsoft Sans Serif"/>
                <a:cs typeface="Microsoft Sans Serif"/>
              </a:rPr>
              <a:t>(b). </a:t>
            </a:r>
            <a:r>
              <a:rPr dirty="0" sz="750" spc="15">
                <a:latin typeface="Microsoft Sans Serif"/>
                <a:cs typeface="Microsoft Sans Serif"/>
              </a:rPr>
              <a:t>Cuarta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línea,</a:t>
            </a:r>
            <a:r>
              <a:rPr dirty="0" sz="750" spc="5" b="1" i="1">
                <a:latin typeface="Trebuchet MS"/>
                <a:cs typeface="Trebuchet MS"/>
              </a:rPr>
              <a:t>60:</a:t>
            </a:r>
            <a:r>
              <a:rPr dirty="0" sz="750" spc="5">
                <a:latin typeface="Microsoft Sans Serif"/>
                <a:cs typeface="Microsoft Sans Serif"/>
              </a:rPr>
              <a:t>indica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frecuencia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línea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Quinta</a:t>
            </a:r>
            <a:endParaRPr sz="750">
              <a:latin typeface="Microsoft Sans Serif"/>
              <a:cs typeface="Microsoft Sans Serif"/>
            </a:endParaRPr>
          </a:p>
          <a:p>
            <a:pPr marL="926465" indent="-229235">
              <a:lnSpc>
                <a:spcPts val="1145"/>
              </a:lnSpc>
              <a:buSzPct val="133333"/>
              <a:buChar char="o"/>
              <a:tabLst>
                <a:tab pos="926465" algn="l"/>
                <a:tab pos="927100" algn="l"/>
              </a:tabLst>
            </a:pPr>
            <a:r>
              <a:rPr dirty="0" sz="750" spc="10">
                <a:latin typeface="Microsoft Sans Serif"/>
                <a:cs typeface="Microsoft Sans Serif"/>
              </a:rPr>
              <a:t>línea,</a:t>
            </a:r>
            <a:r>
              <a:rPr dirty="0" sz="750" spc="10" b="1">
                <a:latin typeface="Arial"/>
                <a:cs typeface="Arial"/>
              </a:rPr>
              <a:t>1:</a:t>
            </a:r>
            <a:r>
              <a:rPr dirty="0" sz="750" spc="10">
                <a:latin typeface="Microsoft Sans Serif"/>
                <a:cs typeface="Microsoft Sans Serif"/>
              </a:rPr>
              <a:t>indica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frecuencia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muestreo</a:t>
            </a:r>
            <a:endParaRPr sz="750">
              <a:latin typeface="Microsoft Sans Serif"/>
              <a:cs typeface="Microsoft Sans Serif"/>
            </a:endParaRPr>
          </a:p>
          <a:p>
            <a:pPr marL="926465" indent="-229235">
              <a:lnSpc>
                <a:spcPts val="1150"/>
              </a:lnSpc>
              <a:buSzPct val="125000"/>
              <a:buChar char="o"/>
              <a:tabLst>
                <a:tab pos="926465" algn="l"/>
                <a:tab pos="927100" algn="l"/>
              </a:tabLst>
            </a:pPr>
            <a:r>
              <a:rPr dirty="0" sz="800" spc="15">
                <a:latin typeface="Microsoft Sans Serif"/>
                <a:cs typeface="Microsoft Sans Serif"/>
              </a:rPr>
              <a:t>sexta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línea,</a:t>
            </a:r>
            <a:r>
              <a:rPr dirty="0" sz="800" b="1" i="1">
                <a:latin typeface="Trebuchet MS"/>
                <a:cs typeface="Trebuchet MS"/>
              </a:rPr>
              <a:t>6000,2099:</a:t>
            </a:r>
            <a:r>
              <a:rPr dirty="0" sz="800">
                <a:latin typeface="Microsoft Sans Serif"/>
                <a:cs typeface="Microsoft Sans Serif"/>
              </a:rPr>
              <a:t>indica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muestreo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último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número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muestra.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5">
                <a:latin typeface="Microsoft Sans Serif"/>
                <a:cs typeface="Microsoft Sans Serif"/>
              </a:rPr>
              <a:t>Las</a:t>
            </a:r>
            <a:endParaRPr sz="800">
              <a:latin typeface="Microsoft Sans Serif"/>
              <a:cs typeface="Microsoft Sans Serif"/>
            </a:endParaRPr>
          </a:p>
          <a:p>
            <a:pPr marL="926465" marR="487045" indent="-228600">
              <a:lnSpc>
                <a:spcPts val="1150"/>
              </a:lnSpc>
              <a:spcBef>
                <a:spcPts val="55"/>
              </a:spcBef>
              <a:buSzPct val="125000"/>
              <a:buChar char="o"/>
              <a:tabLst>
                <a:tab pos="926465" algn="l"/>
                <a:tab pos="927100" algn="l"/>
              </a:tabLst>
            </a:pPr>
            <a:r>
              <a:rPr dirty="0" sz="800" spc="15">
                <a:latin typeface="Microsoft Sans Serif"/>
                <a:cs typeface="Microsoft Sans Serif"/>
              </a:rPr>
              <a:t>líneas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séptima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octava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indican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marca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fecha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hora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puntos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inicio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activación.</a:t>
            </a:r>
            <a:endParaRPr sz="800">
              <a:latin typeface="Microsoft Sans Serif"/>
              <a:cs typeface="Microsoft Sans Serif"/>
            </a:endParaRPr>
          </a:p>
          <a:p>
            <a:pPr marL="926465" indent="-229235">
              <a:lnSpc>
                <a:spcPts val="1125"/>
              </a:lnSpc>
              <a:buSzPct val="133333"/>
              <a:buChar char="o"/>
              <a:tabLst>
                <a:tab pos="926465" algn="l"/>
                <a:tab pos="927100" algn="l"/>
              </a:tabLst>
            </a:pPr>
            <a:r>
              <a:rPr dirty="0" sz="750" spc="20">
                <a:latin typeface="Microsoft Sans Serif"/>
                <a:cs typeface="Microsoft Sans Serif"/>
              </a:rPr>
              <a:t>novena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línea,</a:t>
            </a:r>
            <a:r>
              <a:rPr dirty="0" sz="750" spc="20" b="1" i="1">
                <a:latin typeface="Trebuchet MS"/>
                <a:cs typeface="Trebuchet MS"/>
              </a:rPr>
              <a:t>ASCII:</a:t>
            </a:r>
            <a:r>
              <a:rPr dirty="0" sz="750" spc="20">
                <a:latin typeface="Microsoft Sans Serif"/>
                <a:cs typeface="Microsoft Sans Serif"/>
              </a:rPr>
              <a:t>indica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tipo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300990">
              <a:lnSpc>
                <a:spcPct val="128000"/>
              </a:lnSpc>
            </a:pPr>
            <a:r>
              <a:rPr dirty="0" sz="750" spc="-15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configurados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debe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almacenarse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como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20">
                <a:latin typeface="Microsoft Sans Serif"/>
                <a:cs typeface="Microsoft Sans Serif"/>
              </a:rPr>
              <a:t>ASCII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extensión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40">
                <a:latin typeface="Microsoft Sans Serif"/>
                <a:cs typeface="Microsoft Sans Serif"/>
              </a:rPr>
              <a:t>.CFG.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Guarde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hoja de configuración </a:t>
            </a:r>
            <a:r>
              <a:rPr dirty="0" sz="750" spc="30">
                <a:latin typeface="Microsoft Sans Serif"/>
                <a:cs typeface="Microsoft Sans Serif"/>
              </a:rPr>
              <a:t>como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20">
                <a:latin typeface="Microsoft Sans Serif"/>
                <a:cs typeface="Microsoft Sans Serif"/>
              </a:rPr>
              <a:t>archivo </a:t>
            </a:r>
            <a:r>
              <a:rPr dirty="0" sz="750" spc="30">
                <a:latin typeface="Microsoft Sans Serif"/>
                <a:cs typeface="Microsoft Sans Serif"/>
              </a:rPr>
              <a:t>delimitado </a:t>
            </a:r>
            <a:r>
              <a:rPr dirty="0" sz="750" spc="45">
                <a:latin typeface="Microsoft Sans Serif"/>
                <a:cs typeface="Microsoft Sans Serif"/>
              </a:rPr>
              <a:t>por </a:t>
            </a:r>
            <a:r>
              <a:rPr dirty="0" sz="750" spc="15">
                <a:latin typeface="Microsoft Sans Serif"/>
                <a:cs typeface="Microsoft Sans Serif"/>
              </a:rPr>
              <a:t>comas </a:t>
            </a:r>
            <a:r>
              <a:rPr dirty="0" sz="750" spc="-45">
                <a:latin typeface="Microsoft Sans Serif"/>
                <a:cs typeface="Microsoft Sans Serif"/>
              </a:rPr>
              <a:t>(.CSV) </a:t>
            </a:r>
            <a:r>
              <a:rPr dirty="0" sz="750" spc="25">
                <a:latin typeface="Microsoft Sans Serif"/>
                <a:cs typeface="Microsoft Sans Serif"/>
              </a:rPr>
              <a:t>en </a:t>
            </a:r>
            <a:r>
              <a:rPr dirty="0" sz="750" spc="-15">
                <a:latin typeface="Microsoft Sans Serif"/>
                <a:cs typeface="Microsoft Sans Serif"/>
              </a:rPr>
              <a:t>MS-Excel. </a:t>
            </a:r>
            <a:r>
              <a:rPr dirty="0" sz="750" spc="20">
                <a:latin typeface="Microsoft Sans Serif"/>
                <a:cs typeface="Microsoft Sans Serif"/>
              </a:rPr>
              <a:t>Luego cámbiele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nombre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extensión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0">
                <a:latin typeface="Microsoft Sans Serif"/>
                <a:cs typeface="Microsoft Sans Serif"/>
              </a:rPr>
              <a:t>.CFG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utilizando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mismo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nombre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que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datos.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Ahora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endParaRPr sz="750">
              <a:latin typeface="Microsoft Sans Serif"/>
              <a:cs typeface="Microsoft Sans Serif"/>
            </a:endParaRPr>
          </a:p>
          <a:p>
            <a:pPr marL="12700" marR="207010">
              <a:lnSpc>
                <a:spcPct val="128000"/>
              </a:lnSpc>
            </a:pPr>
            <a:r>
              <a:rPr dirty="0" sz="750" spc="20">
                <a:latin typeface="Microsoft Sans Serif"/>
                <a:cs typeface="Microsoft Sans Serif"/>
              </a:rPr>
              <a:t>archivo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20">
                <a:latin typeface="Microsoft Sans Serif"/>
                <a:cs typeface="Microsoft Sans Serif"/>
              </a:rPr>
              <a:t>.DAT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archivos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0">
                <a:latin typeface="Microsoft Sans Serif"/>
                <a:cs typeface="Microsoft Sans Serif"/>
              </a:rPr>
              <a:t>.CFG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están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listos.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45">
                <a:latin typeface="Microsoft Sans Serif"/>
                <a:cs typeface="Microsoft Sans Serif"/>
              </a:rPr>
              <a:t>Se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pueden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reproducir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observar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respuesta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relé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mediante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programa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reproducción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30">
                <a:latin typeface="Microsoft Sans Serif"/>
                <a:cs typeface="Microsoft Sans Serif"/>
              </a:rPr>
              <a:t>COMTRADE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simulador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sistema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potencia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digital.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19700"/>
              </a:lnSpc>
            </a:pPr>
            <a:r>
              <a:rPr dirty="0" sz="800">
                <a:latin typeface="Microsoft Sans Serif"/>
                <a:cs typeface="Microsoft Sans Serif"/>
              </a:rPr>
              <a:t>Al </a:t>
            </a:r>
            <a:r>
              <a:rPr dirty="0" sz="800" spc="25">
                <a:latin typeface="Microsoft Sans Serif"/>
                <a:cs typeface="Microsoft Sans Serif"/>
              </a:rPr>
              <a:t>cambiar </a:t>
            </a:r>
            <a:r>
              <a:rPr dirty="0" sz="800" spc="15">
                <a:latin typeface="Microsoft Sans Serif"/>
                <a:cs typeface="Microsoft Sans Serif"/>
              </a:rPr>
              <a:t>los valores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35">
                <a:latin typeface="Microsoft Sans Serif"/>
                <a:cs typeface="Microsoft Sans Serif"/>
              </a:rPr>
              <a:t>parámetros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línea (inductancia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0">
                <a:latin typeface="Microsoft Sans Serif"/>
                <a:cs typeface="Microsoft Sans Serif"/>
              </a:rPr>
              <a:t>resistencia),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30">
                <a:latin typeface="Microsoft Sans Serif"/>
                <a:cs typeface="Microsoft Sans Serif"/>
              </a:rPr>
              <a:t>puede </a:t>
            </a:r>
            <a:r>
              <a:rPr dirty="0" sz="800" spc="20">
                <a:latin typeface="Microsoft Sans Serif"/>
                <a:cs typeface="Microsoft Sans Serif"/>
              </a:rPr>
              <a:t>crear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35">
                <a:latin typeface="Microsoft Sans Serif"/>
                <a:cs typeface="Microsoft Sans Serif"/>
              </a:rPr>
              <a:t>ángulo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inicio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falla,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15">
                <a:latin typeface="Microsoft Sans Serif"/>
                <a:cs typeface="Microsoft Sans Serif"/>
              </a:rPr>
              <a:t>serie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archivos </a:t>
            </a:r>
            <a:r>
              <a:rPr dirty="0" sz="800" spc="-30">
                <a:latin typeface="Microsoft Sans Serif"/>
                <a:cs typeface="Microsoft Sans Serif"/>
              </a:rPr>
              <a:t>COMTRADE. </a:t>
            </a:r>
            <a:r>
              <a:rPr dirty="0" sz="800">
                <a:latin typeface="Microsoft Sans Serif"/>
                <a:cs typeface="Microsoft Sans Serif"/>
              </a:rPr>
              <a:t>Al </a:t>
            </a:r>
            <a:r>
              <a:rPr dirty="0" sz="800" spc="35">
                <a:latin typeface="Microsoft Sans Serif"/>
                <a:cs typeface="Microsoft Sans Serif"/>
              </a:rPr>
              <a:t>reproducir </a:t>
            </a:r>
            <a:r>
              <a:rPr dirty="0" sz="800" spc="15">
                <a:latin typeface="Microsoft Sans Serif"/>
                <a:cs typeface="Microsoft Sans Serif"/>
              </a:rPr>
              <a:t>estos </a:t>
            </a:r>
            <a:r>
              <a:rPr dirty="0" sz="800" spc="25">
                <a:latin typeface="Microsoft Sans Serif"/>
                <a:cs typeface="Microsoft Sans Serif"/>
              </a:rPr>
              <a:t>datos </a:t>
            </a:r>
            <a:r>
              <a:rPr dirty="0" sz="800" spc="-30">
                <a:latin typeface="Microsoft Sans Serif"/>
                <a:cs typeface="Microsoft Sans Serif"/>
              </a:rPr>
              <a:t>COMTRADE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5">
                <a:latin typeface="Microsoft Sans Serif"/>
                <a:cs typeface="Microsoft Sans Serif"/>
              </a:rPr>
              <a:t>relé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35">
                <a:latin typeface="Microsoft Sans Serif"/>
                <a:cs typeface="Microsoft Sans Serif"/>
              </a:rPr>
              <a:t>simulador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sistema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potencia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digital,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evaluar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respuesta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relés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compensación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55">
                <a:latin typeface="Microsoft Sans Serif"/>
                <a:cs typeface="Microsoft Sans Serif"/>
              </a:rPr>
              <a:t>CC.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Este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ejercicio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muy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útil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cuando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necesita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coordinar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nuevo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relé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sobrecorriente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relé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aguas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abajo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marca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 </a:t>
            </a:r>
            <a:r>
              <a:rPr dirty="0" sz="800" spc="40">
                <a:latin typeface="Microsoft Sans Serif"/>
                <a:cs typeface="Microsoft Sans Serif"/>
              </a:rPr>
              <a:t> tipo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diferente.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50" b="1">
                <a:latin typeface="Arial"/>
                <a:cs typeface="Arial"/>
              </a:rPr>
              <a:t>Conclusión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"/>
              <a:cs typeface="Arial"/>
            </a:endParaRPr>
          </a:p>
          <a:p>
            <a:pPr marL="12700" marR="5715">
              <a:lnSpc>
                <a:spcPct val="127800"/>
              </a:lnSpc>
            </a:pPr>
            <a:r>
              <a:rPr dirty="0" sz="750" spc="-35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uso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30">
                <a:latin typeface="Microsoft Sans Serif"/>
                <a:cs typeface="Microsoft Sans Serif"/>
              </a:rPr>
              <a:t>COMTRADE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permite</a:t>
            </a:r>
            <a:r>
              <a:rPr dirty="0" sz="750">
                <a:latin typeface="Microsoft Sans Serif"/>
                <a:cs typeface="Microsoft Sans Serif"/>
              </a:rPr>
              <a:t> 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usuarios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simular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eventos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reales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sistema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energía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mediante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simuladores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digitales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evaluar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desempeño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protección.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35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uso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una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hoja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cálculo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estándar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simplifica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generación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 </a:t>
            </a:r>
            <a:r>
              <a:rPr dirty="0" sz="750" spc="-30">
                <a:latin typeface="Microsoft Sans Serif"/>
                <a:cs typeface="Microsoft Sans Serif"/>
              </a:rPr>
              <a:t>COMTRADE. </a:t>
            </a:r>
            <a:r>
              <a:rPr dirty="0" sz="750" spc="-15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hoja de </a:t>
            </a:r>
            <a:r>
              <a:rPr dirty="0" sz="750" spc="10">
                <a:latin typeface="Microsoft Sans Serif"/>
                <a:cs typeface="Microsoft Sans Serif"/>
              </a:rPr>
              <a:t>cálculo </a:t>
            </a:r>
            <a:r>
              <a:rPr dirty="0" sz="750" spc="35">
                <a:latin typeface="Microsoft Sans Serif"/>
                <a:cs typeface="Microsoft Sans Serif"/>
              </a:rPr>
              <a:t>también </a:t>
            </a:r>
            <a:r>
              <a:rPr dirty="0" sz="750" spc="-5">
                <a:latin typeface="Microsoft Sans Serif"/>
                <a:cs typeface="Microsoft Sans Serif"/>
              </a:rPr>
              <a:t>se </a:t>
            </a:r>
            <a:r>
              <a:rPr dirty="0" sz="750" spc="25">
                <a:latin typeface="Microsoft Sans Serif"/>
                <a:cs typeface="Microsoft Sans Serif"/>
              </a:rPr>
              <a:t>puede utilizar para </a:t>
            </a:r>
            <a:r>
              <a:rPr dirty="0" sz="750" spc="15">
                <a:latin typeface="Microsoft Sans Serif"/>
                <a:cs typeface="Microsoft Sans Serif"/>
              </a:rPr>
              <a:t>analizar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20">
                <a:latin typeface="Microsoft Sans Serif"/>
                <a:cs typeface="Microsoft Sans Serif"/>
              </a:rPr>
              <a:t>datos. </a:t>
            </a:r>
            <a:r>
              <a:rPr dirty="0" sz="750">
                <a:latin typeface="Microsoft Sans Serif"/>
                <a:cs typeface="Microsoft Sans Serif"/>
              </a:rPr>
              <a:t>Esto </a:t>
            </a:r>
            <a:r>
              <a:rPr dirty="0" sz="750" spc="20">
                <a:latin typeface="Microsoft Sans Serif"/>
                <a:cs typeface="Microsoft Sans Serif"/>
              </a:rPr>
              <a:t>facilita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30">
                <a:latin typeface="Microsoft Sans Serif"/>
                <a:cs typeface="Microsoft Sans Serif"/>
              </a:rPr>
              <a:t>comprensión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2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funcionamiento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25">
                <a:latin typeface="Microsoft Sans Serif"/>
                <a:cs typeface="Microsoft Sans Serif"/>
              </a:rPr>
              <a:t>protección </a:t>
            </a:r>
            <a:r>
              <a:rPr dirty="0" sz="750" spc="35">
                <a:latin typeface="Microsoft Sans Serif"/>
                <a:cs typeface="Microsoft Sans Serif"/>
              </a:rPr>
              <a:t>durante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20">
                <a:latin typeface="Microsoft Sans Serif"/>
                <a:cs typeface="Microsoft Sans Serif"/>
              </a:rPr>
              <a:t>eventos del </a:t>
            </a:r>
            <a:r>
              <a:rPr dirty="0" sz="750" spc="15">
                <a:latin typeface="Microsoft Sans Serif"/>
                <a:cs typeface="Microsoft Sans Serif"/>
              </a:rPr>
              <a:t>sistema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20">
                <a:latin typeface="Microsoft Sans Serif"/>
                <a:cs typeface="Microsoft Sans Serif"/>
              </a:rPr>
              <a:t>potencia. </a:t>
            </a:r>
            <a:r>
              <a:rPr dirty="0" sz="750" spc="15">
                <a:latin typeface="Microsoft Sans Serif"/>
                <a:cs typeface="Microsoft Sans Serif"/>
              </a:rPr>
              <a:t>Cuando </a:t>
            </a:r>
            <a:r>
              <a:rPr dirty="0" sz="750" spc="-5">
                <a:latin typeface="Microsoft Sans Serif"/>
                <a:cs typeface="Microsoft Sans Serif"/>
              </a:rPr>
              <a:t>es </a:t>
            </a:r>
            <a:r>
              <a:rPr dirty="0" sz="750" spc="15">
                <a:latin typeface="Microsoft Sans Serif"/>
                <a:cs typeface="Microsoft Sans Serif"/>
              </a:rPr>
              <a:t>necesario </a:t>
            </a:r>
            <a:r>
              <a:rPr dirty="0" sz="750" spc="30">
                <a:latin typeface="Microsoft Sans Serif"/>
                <a:cs typeface="Microsoft Sans Serif"/>
              </a:rPr>
              <a:t>examinar </a:t>
            </a:r>
            <a:r>
              <a:rPr dirty="0" sz="750" spc="10">
                <a:latin typeface="Microsoft Sans Serif"/>
                <a:cs typeface="Microsoft Sans Serif"/>
              </a:rPr>
              <a:t>la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idoneidad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15">
                <a:latin typeface="Microsoft Sans Serif"/>
                <a:cs typeface="Microsoft Sans Serif"/>
              </a:rPr>
              <a:t>varios esquemas </a:t>
            </a:r>
            <a:r>
              <a:rPr dirty="0" sz="750" spc="25">
                <a:latin typeface="Microsoft Sans Serif"/>
                <a:cs typeface="Microsoft Sans Serif"/>
              </a:rPr>
              <a:t>de protección, </a:t>
            </a:r>
            <a:r>
              <a:rPr dirty="0" sz="750" spc="10">
                <a:latin typeface="Microsoft Sans Serif"/>
                <a:cs typeface="Microsoft Sans Serif"/>
              </a:rPr>
              <a:t>los </a:t>
            </a:r>
            <a:r>
              <a:rPr dirty="0" sz="750" spc="15">
                <a:latin typeface="Microsoft Sans Serif"/>
                <a:cs typeface="Microsoft Sans Serif"/>
              </a:rPr>
              <a:t>archivos </a:t>
            </a:r>
            <a:r>
              <a:rPr dirty="0" sz="750" spc="25">
                <a:latin typeface="Microsoft Sans Serif"/>
                <a:cs typeface="Microsoft Sans Serif"/>
              </a:rPr>
              <a:t>de datos </a:t>
            </a:r>
            <a:r>
              <a:rPr dirty="0" sz="750" spc="-30">
                <a:latin typeface="Microsoft Sans Serif"/>
                <a:cs typeface="Microsoft Sans Serif"/>
              </a:rPr>
              <a:t>COMTRADE </a:t>
            </a:r>
            <a:r>
              <a:rPr dirty="0" sz="750" spc="25">
                <a:latin typeface="Microsoft Sans Serif"/>
                <a:cs typeface="Microsoft Sans Serif"/>
              </a:rPr>
              <a:t>simplifican </a:t>
            </a:r>
            <a:r>
              <a:rPr dirty="0" sz="750">
                <a:latin typeface="Microsoft Sans Serif"/>
                <a:cs typeface="Microsoft Sans Serif"/>
              </a:rPr>
              <a:t>las </a:t>
            </a:r>
            <a:r>
              <a:rPr dirty="0" sz="750" spc="25">
                <a:latin typeface="Microsoft Sans Serif"/>
                <a:cs typeface="Microsoft Sans Serif"/>
              </a:rPr>
              <a:t>pruebas de </a:t>
            </a:r>
            <a:r>
              <a:rPr dirty="0" sz="750" spc="10">
                <a:latin typeface="Microsoft Sans Serif"/>
                <a:cs typeface="Microsoft Sans Serif"/>
              </a:rPr>
              <a:t>escenarios </a:t>
            </a:r>
            <a:r>
              <a:rPr dirty="0" sz="750" spc="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hipotéticos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esquemas.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Esto </a:t>
            </a:r>
            <a:r>
              <a:rPr dirty="0" sz="750" spc="20">
                <a:latin typeface="Microsoft Sans Serif"/>
                <a:cs typeface="Microsoft Sans Serif"/>
              </a:rPr>
              <a:t>ayuda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al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usuario</a:t>
            </a:r>
            <a:r>
              <a:rPr dirty="0" sz="750">
                <a:latin typeface="Microsoft Sans Serif"/>
                <a:cs typeface="Microsoft Sans Serif"/>
              </a:rPr>
              <a:t> 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seleccionar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mejor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esquema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para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aplicación.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619875"/>
            <a:ext cx="5381625" cy="3123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7630">
              <a:lnSpc>
                <a:spcPct val="119800"/>
              </a:lnSpc>
              <a:spcBef>
                <a:spcPts val="100"/>
              </a:spcBef>
            </a:pPr>
            <a:r>
              <a:rPr dirty="0" sz="800" spc="-15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coordinación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relés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entre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relés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sobrecorriente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aguas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arriba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aguas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abajo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diferentes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fabricantes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 </a:t>
            </a:r>
            <a:r>
              <a:rPr dirty="0" sz="800" spc="30">
                <a:latin typeface="Microsoft Sans Serif"/>
                <a:cs typeface="Microsoft Sans Serif"/>
              </a:rPr>
              <a:t>tipos </a:t>
            </a:r>
            <a:r>
              <a:rPr dirty="0" sz="800" spc="-10">
                <a:latin typeface="Microsoft Sans Serif"/>
                <a:cs typeface="Microsoft Sans Serif"/>
              </a:rPr>
              <a:t>es </a:t>
            </a:r>
            <a:r>
              <a:rPr dirty="0" sz="800" spc="35">
                <a:latin typeface="Microsoft Sans Serif"/>
                <a:cs typeface="Microsoft Sans Serif"/>
              </a:rPr>
              <a:t>fundamental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5">
                <a:latin typeface="Microsoft Sans Serif"/>
                <a:cs typeface="Microsoft Sans Serif"/>
              </a:rPr>
              <a:t>circuito de </a:t>
            </a:r>
            <a:r>
              <a:rPr dirty="0" sz="800" spc="30">
                <a:latin typeface="Microsoft Sans Serif"/>
                <a:cs typeface="Microsoft Sans Serif"/>
              </a:rPr>
              <a:t>distribución </a:t>
            </a:r>
            <a:r>
              <a:rPr dirty="0" sz="800" spc="25">
                <a:latin typeface="Microsoft Sans Serif"/>
                <a:cs typeface="Microsoft Sans Serif"/>
              </a:rPr>
              <a:t>cuando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15">
                <a:latin typeface="Microsoft Sans Serif"/>
                <a:cs typeface="Microsoft Sans Serif"/>
              </a:rPr>
              <a:t>realizan </a:t>
            </a:r>
            <a:r>
              <a:rPr dirty="0" sz="800" spc="20">
                <a:latin typeface="Microsoft Sans Serif"/>
                <a:cs typeface="Microsoft Sans Serif"/>
              </a:rPr>
              <a:t>cambios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10">
                <a:latin typeface="Microsoft Sans Serif"/>
                <a:cs typeface="Microsoft Sans Serif"/>
              </a:rPr>
              <a:t>sistemas.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15">
                <a:latin typeface="Microsoft Sans Serif"/>
                <a:cs typeface="Microsoft Sans Serif"/>
              </a:rPr>
              <a:t>archivos 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-30">
                <a:latin typeface="Microsoft Sans Serif"/>
                <a:cs typeface="Microsoft Sans Serif"/>
              </a:rPr>
              <a:t>COMTRADE </a:t>
            </a:r>
            <a:r>
              <a:rPr dirty="0" sz="800" spc="25">
                <a:latin typeface="Microsoft Sans Serif"/>
                <a:cs typeface="Microsoft Sans Serif"/>
              </a:rPr>
              <a:t>ayudan </a:t>
            </a:r>
            <a:r>
              <a:rPr dirty="0" sz="800" spc="10">
                <a:latin typeface="Microsoft Sans Serif"/>
                <a:cs typeface="Microsoft Sans Serif"/>
              </a:rPr>
              <a:t>al </a:t>
            </a:r>
            <a:r>
              <a:rPr dirty="0" sz="800" spc="30">
                <a:latin typeface="Microsoft Sans Serif"/>
                <a:cs typeface="Microsoft Sans Serif"/>
              </a:rPr>
              <a:t>usuario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15">
                <a:latin typeface="Microsoft Sans Serif"/>
                <a:cs typeface="Microsoft Sans Serif"/>
              </a:rPr>
              <a:t>analizar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respuesta </a:t>
            </a:r>
            <a:r>
              <a:rPr dirty="0" sz="800" spc="35">
                <a:latin typeface="Microsoft Sans Serif"/>
                <a:cs typeface="Microsoft Sans Serif"/>
              </a:rPr>
              <a:t>mediante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5">
                <a:latin typeface="Microsoft Sans Serif"/>
                <a:cs typeface="Microsoft Sans Serif"/>
              </a:rPr>
              <a:t>simulación de </a:t>
            </a:r>
            <a:r>
              <a:rPr dirty="0" sz="800" spc="20">
                <a:latin typeface="Microsoft Sans Serif"/>
                <a:cs typeface="Microsoft Sans Serif"/>
              </a:rPr>
              <a:t>eventos </a:t>
            </a:r>
            <a:r>
              <a:rPr dirty="0" sz="800" spc="10">
                <a:latin typeface="Microsoft Sans Serif"/>
                <a:cs typeface="Microsoft Sans Serif"/>
              </a:rPr>
              <a:t>reales </a:t>
            </a:r>
            <a:r>
              <a:rPr dirty="0" sz="800" spc="25">
                <a:latin typeface="Microsoft Sans Serif"/>
                <a:cs typeface="Microsoft Sans Serif"/>
              </a:rPr>
              <a:t>del </a:t>
            </a:r>
            <a:r>
              <a:rPr dirty="0" sz="800" spc="20">
                <a:latin typeface="Microsoft Sans Serif"/>
                <a:cs typeface="Microsoft Sans Serif"/>
              </a:rPr>
              <a:t>sistema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energía. </a:t>
            </a:r>
            <a:r>
              <a:rPr dirty="0" sz="800" spc="-20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el pasado, los </a:t>
            </a:r>
            <a:r>
              <a:rPr dirty="0" sz="800" spc="25">
                <a:latin typeface="Microsoft Sans Serif"/>
                <a:cs typeface="Microsoft Sans Serif"/>
              </a:rPr>
              <a:t>fabricantes </a:t>
            </a:r>
            <a:r>
              <a:rPr dirty="0" sz="800" spc="35">
                <a:latin typeface="Microsoft Sans Serif"/>
                <a:cs typeface="Microsoft Sans Serif"/>
              </a:rPr>
              <a:t>podían </a:t>
            </a:r>
            <a:r>
              <a:rPr dirty="0" sz="800" spc="20">
                <a:latin typeface="Microsoft Sans Serif"/>
                <a:cs typeface="Microsoft Sans Serif"/>
              </a:rPr>
              <a:t>realizar </a:t>
            </a:r>
            <a:r>
              <a:rPr dirty="0" sz="800" spc="25">
                <a:latin typeface="Microsoft Sans Serif"/>
                <a:cs typeface="Microsoft Sans Serif"/>
              </a:rPr>
              <a:t>pruebas </a:t>
            </a:r>
            <a:r>
              <a:rPr dirty="0" sz="800" spc="20">
                <a:latin typeface="Microsoft Sans Serif"/>
                <a:cs typeface="Microsoft Sans Serif"/>
              </a:rPr>
              <a:t>simuladas </a:t>
            </a:r>
            <a:r>
              <a:rPr dirty="0" sz="800" spc="30">
                <a:latin typeface="Microsoft Sans Serif"/>
                <a:cs typeface="Microsoft Sans Serif"/>
              </a:rPr>
              <a:t>utilizando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0">
                <a:latin typeface="Microsoft Sans Serif"/>
                <a:cs typeface="Microsoft Sans Serif"/>
              </a:rPr>
              <a:t>software </a:t>
            </a:r>
            <a:r>
              <a:rPr dirty="0" sz="800" spc="-35">
                <a:latin typeface="Microsoft Sans Serif"/>
                <a:cs typeface="Microsoft Sans Serif"/>
              </a:rPr>
              <a:t>EMTP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analizador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5">
                <a:latin typeface="Microsoft Sans Serif"/>
                <a:cs typeface="Microsoft Sans Serif"/>
              </a:rPr>
              <a:t>red transitorio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15">
                <a:latin typeface="Microsoft Sans Serif"/>
                <a:cs typeface="Microsoft Sans Serif"/>
              </a:rPr>
              <a:t>aplicación </a:t>
            </a:r>
            <a:r>
              <a:rPr dirty="0" sz="800" spc="25">
                <a:latin typeface="Microsoft Sans Serif"/>
                <a:cs typeface="Microsoft Sans Serif"/>
              </a:rPr>
              <a:t>en particular. </a:t>
            </a:r>
            <a:r>
              <a:rPr dirty="0" sz="800" spc="-10">
                <a:latin typeface="Microsoft Sans Serif"/>
                <a:cs typeface="Microsoft Sans Serif"/>
              </a:rPr>
              <a:t>Sin </a:t>
            </a:r>
            <a:r>
              <a:rPr dirty="0" sz="800" spc="35">
                <a:latin typeface="Microsoft Sans Serif"/>
                <a:cs typeface="Microsoft Sans Serif"/>
              </a:rPr>
              <a:t>embargo, </a:t>
            </a:r>
            <a:r>
              <a:rPr dirty="0" sz="800" spc="15">
                <a:latin typeface="Microsoft Sans Serif"/>
                <a:cs typeface="Microsoft Sans Serif"/>
              </a:rPr>
              <a:t>estos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25">
                <a:latin typeface="Microsoft Sans Serif"/>
                <a:cs typeface="Microsoft Sans Serif"/>
              </a:rPr>
              <a:t>realizaron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35">
                <a:latin typeface="Microsoft Sans Serif"/>
                <a:cs typeface="Microsoft Sans Serif"/>
              </a:rPr>
              <a:t>pedido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20">
                <a:latin typeface="Microsoft Sans Serif"/>
                <a:cs typeface="Microsoft Sans Serif"/>
              </a:rPr>
              <a:t>usuarios.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Dichas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simulaciones solo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realizaron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las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aplicaciones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críticas.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No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pudieron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simular </a:t>
            </a:r>
            <a:r>
              <a:rPr dirty="0" sz="800" spc="3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todas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las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aplicaciones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debido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limitaciones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tiempo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costos.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37100"/>
              </a:lnSpc>
            </a:pPr>
            <a:r>
              <a:rPr dirty="0" sz="700" spc="15">
                <a:latin typeface="Microsoft Sans Serif"/>
                <a:cs typeface="Microsoft Sans Serif"/>
              </a:rPr>
              <a:t>Ahora, </a:t>
            </a:r>
            <a:r>
              <a:rPr dirty="0" sz="700" spc="20">
                <a:latin typeface="Microsoft Sans Serif"/>
                <a:cs typeface="Microsoft Sans Serif"/>
              </a:rPr>
              <a:t>con </a:t>
            </a:r>
            <a:r>
              <a:rPr dirty="0" sz="700" spc="10">
                <a:latin typeface="Microsoft Sans Serif"/>
                <a:cs typeface="Microsoft Sans Serif"/>
              </a:rPr>
              <a:t>la </a:t>
            </a:r>
            <a:r>
              <a:rPr dirty="0" sz="700" spc="25">
                <a:latin typeface="Microsoft Sans Serif"/>
                <a:cs typeface="Microsoft Sans Serif"/>
              </a:rPr>
              <a:t>disponibilidad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20">
                <a:latin typeface="Microsoft Sans Serif"/>
                <a:cs typeface="Microsoft Sans Serif"/>
              </a:rPr>
              <a:t>simuladores de </a:t>
            </a:r>
            <a:r>
              <a:rPr dirty="0" sz="700" spc="10">
                <a:latin typeface="Microsoft Sans Serif"/>
                <a:cs typeface="Microsoft Sans Serif"/>
              </a:rPr>
              <a:t>sistemas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25">
                <a:latin typeface="Microsoft Sans Serif"/>
                <a:cs typeface="Microsoft Sans Serif"/>
              </a:rPr>
              <a:t>energía portátiles </a:t>
            </a:r>
            <a:r>
              <a:rPr dirty="0" sz="700" spc="20">
                <a:latin typeface="Microsoft Sans Serif"/>
                <a:cs typeface="Microsoft Sans Serif"/>
              </a:rPr>
              <a:t>digitales </a:t>
            </a:r>
            <a:r>
              <a:rPr dirty="0" sz="700" spc="5">
                <a:latin typeface="Microsoft Sans Serif"/>
                <a:cs typeface="Microsoft Sans Serif"/>
              </a:rPr>
              <a:t>y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20">
                <a:latin typeface="Microsoft Sans Serif"/>
                <a:cs typeface="Microsoft Sans Serif"/>
              </a:rPr>
              <a:t>datos de </a:t>
            </a:r>
            <a:r>
              <a:rPr dirty="0" sz="700" spc="-25">
                <a:latin typeface="Microsoft Sans Serif"/>
                <a:cs typeface="Microsoft Sans Serif"/>
              </a:rPr>
              <a:t>COMTRADE, </a:t>
            </a:r>
            <a:r>
              <a:rPr dirty="0" sz="700" spc="10">
                <a:latin typeface="Microsoft Sans Serif"/>
                <a:cs typeface="Microsoft Sans Serif"/>
              </a:rPr>
              <a:t>el </a:t>
            </a:r>
            <a:r>
              <a:rPr dirty="0" sz="700" spc="25">
                <a:latin typeface="Microsoft Sans Serif"/>
                <a:cs typeface="Microsoft Sans Serif"/>
              </a:rPr>
              <a:t>usuario </a:t>
            </a:r>
            <a:r>
              <a:rPr dirty="0" sz="700" spc="-17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puede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simular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fácilmente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los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eventos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del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sistema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energía</a:t>
            </a:r>
            <a:r>
              <a:rPr dirty="0" sz="700" spc="1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en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el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sitio.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-10">
                <a:latin typeface="Microsoft Sans Serif"/>
                <a:cs typeface="Microsoft Sans Serif"/>
              </a:rPr>
              <a:t>La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disponibilidad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simuladores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sistemas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energía </a:t>
            </a:r>
            <a:r>
              <a:rPr dirty="0" sz="700" spc="-17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asequibles </a:t>
            </a:r>
            <a:r>
              <a:rPr dirty="0" sz="700" spc="35">
                <a:latin typeface="Microsoft Sans Serif"/>
                <a:cs typeface="Microsoft Sans Serif"/>
              </a:rPr>
              <a:t>permite </a:t>
            </a:r>
            <a:r>
              <a:rPr dirty="0" sz="700" spc="10">
                <a:latin typeface="Microsoft Sans Serif"/>
                <a:cs typeface="Microsoft Sans Serif"/>
              </a:rPr>
              <a:t>al </a:t>
            </a:r>
            <a:r>
              <a:rPr dirty="0" sz="700" spc="25">
                <a:latin typeface="Microsoft Sans Serif"/>
                <a:cs typeface="Microsoft Sans Serif"/>
              </a:rPr>
              <a:t>usuario </a:t>
            </a:r>
            <a:r>
              <a:rPr dirty="0" sz="700" spc="30">
                <a:latin typeface="Microsoft Sans Serif"/>
                <a:cs typeface="Microsoft Sans Serif"/>
              </a:rPr>
              <a:t>reproducir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25">
                <a:latin typeface="Microsoft Sans Serif"/>
                <a:cs typeface="Microsoft Sans Serif"/>
              </a:rPr>
              <a:t>registros </a:t>
            </a:r>
            <a:r>
              <a:rPr dirty="0" sz="700" spc="-45">
                <a:latin typeface="Microsoft Sans Serif"/>
                <a:cs typeface="Microsoft Sans Serif"/>
              </a:rPr>
              <a:t>DFR </a:t>
            </a:r>
            <a:r>
              <a:rPr dirty="0" sz="700" spc="20">
                <a:latin typeface="Microsoft Sans Serif"/>
                <a:cs typeface="Microsoft Sans Serif"/>
              </a:rPr>
              <a:t>en </a:t>
            </a:r>
            <a:r>
              <a:rPr dirty="0" sz="700" spc="10">
                <a:latin typeface="Microsoft Sans Serif"/>
                <a:cs typeface="Microsoft Sans Serif"/>
              </a:rPr>
              <a:t>el </a:t>
            </a:r>
            <a:r>
              <a:rPr dirty="0" sz="700" spc="15">
                <a:latin typeface="Microsoft Sans Serif"/>
                <a:cs typeface="Microsoft Sans Serif"/>
              </a:rPr>
              <a:t>sitio, </a:t>
            </a:r>
            <a:r>
              <a:rPr dirty="0" sz="700" spc="20">
                <a:latin typeface="Microsoft Sans Serif"/>
                <a:cs typeface="Microsoft Sans Serif"/>
              </a:rPr>
              <a:t>en </a:t>
            </a:r>
            <a:r>
              <a:rPr dirty="0" sz="700" spc="25">
                <a:latin typeface="Microsoft Sans Serif"/>
                <a:cs typeface="Microsoft Sans Serif"/>
              </a:rPr>
              <a:t>ambos extremos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10">
                <a:latin typeface="Microsoft Sans Serif"/>
                <a:cs typeface="Microsoft Sans Serif"/>
              </a:rPr>
              <a:t>la línea, </a:t>
            </a:r>
            <a:r>
              <a:rPr dirty="0" sz="700" spc="25">
                <a:latin typeface="Microsoft Sans Serif"/>
                <a:cs typeface="Microsoft Sans Serif"/>
              </a:rPr>
              <a:t>utilizando </a:t>
            </a:r>
            <a:r>
              <a:rPr dirty="0" sz="700" spc="15">
                <a:latin typeface="Microsoft Sans Serif"/>
                <a:cs typeface="Microsoft Sans Serif"/>
              </a:rPr>
              <a:t>sincronización </a:t>
            </a:r>
            <a:r>
              <a:rPr dirty="0" sz="700" spc="2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satelital. </a:t>
            </a:r>
            <a:r>
              <a:rPr dirty="0" sz="700" spc="10">
                <a:latin typeface="Microsoft Sans Serif"/>
                <a:cs typeface="Microsoft Sans Serif"/>
              </a:rPr>
              <a:t>Dicha </a:t>
            </a:r>
            <a:r>
              <a:rPr dirty="0" sz="700" spc="30">
                <a:latin typeface="Microsoft Sans Serif"/>
                <a:cs typeface="Microsoft Sans Serif"/>
              </a:rPr>
              <a:t>prueba </a:t>
            </a:r>
            <a:r>
              <a:rPr dirty="0" sz="700" spc="35">
                <a:latin typeface="Microsoft Sans Serif"/>
                <a:cs typeface="Microsoft Sans Serif"/>
              </a:rPr>
              <a:t>permite </a:t>
            </a:r>
            <a:r>
              <a:rPr dirty="0" sz="700" spc="10">
                <a:latin typeface="Microsoft Sans Serif"/>
                <a:cs typeface="Microsoft Sans Serif"/>
              </a:rPr>
              <a:t>al </a:t>
            </a:r>
            <a:r>
              <a:rPr dirty="0" sz="700" spc="25">
                <a:latin typeface="Microsoft Sans Serif"/>
                <a:cs typeface="Microsoft Sans Serif"/>
              </a:rPr>
              <a:t>usuario </a:t>
            </a:r>
            <a:r>
              <a:rPr dirty="0" sz="700" spc="15">
                <a:latin typeface="Microsoft Sans Serif"/>
                <a:cs typeface="Microsoft Sans Serif"/>
              </a:rPr>
              <a:t>analizar </a:t>
            </a:r>
            <a:r>
              <a:rPr dirty="0" sz="700" spc="10">
                <a:latin typeface="Microsoft Sans Serif"/>
                <a:cs typeface="Microsoft Sans Serif"/>
              </a:rPr>
              <a:t>el </a:t>
            </a:r>
            <a:r>
              <a:rPr dirty="0" sz="700" spc="35">
                <a:latin typeface="Microsoft Sans Serif"/>
                <a:cs typeface="Microsoft Sans Serif"/>
              </a:rPr>
              <a:t>comportamiento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10">
                <a:latin typeface="Microsoft Sans Serif"/>
                <a:cs typeface="Microsoft Sans Serif"/>
              </a:rPr>
              <a:t>los </a:t>
            </a:r>
            <a:r>
              <a:rPr dirty="0" sz="700" spc="15">
                <a:latin typeface="Microsoft Sans Serif"/>
                <a:cs typeface="Microsoft Sans Serif"/>
              </a:rPr>
              <a:t>esquemas </a:t>
            </a:r>
            <a:r>
              <a:rPr dirty="0" sz="700" spc="20">
                <a:latin typeface="Microsoft Sans Serif"/>
                <a:cs typeface="Microsoft Sans Serif"/>
              </a:rPr>
              <a:t>de </a:t>
            </a:r>
            <a:r>
              <a:rPr dirty="0" sz="700" spc="25">
                <a:latin typeface="Microsoft Sans Serif"/>
                <a:cs typeface="Microsoft Sans Serif"/>
              </a:rPr>
              <a:t>protección para </a:t>
            </a:r>
            <a:r>
              <a:rPr dirty="0" sz="700" spc="15">
                <a:latin typeface="Microsoft Sans Serif"/>
                <a:cs typeface="Microsoft Sans Serif"/>
              </a:rPr>
              <a:t>eventos </a:t>
            </a:r>
            <a:r>
              <a:rPr dirty="0" sz="700" spc="20">
                <a:latin typeface="Microsoft Sans Serif"/>
                <a:cs typeface="Microsoft Sans Serif"/>
              </a:rPr>
              <a:t>del </a:t>
            </a:r>
            <a:r>
              <a:rPr dirty="0" sz="700" spc="15">
                <a:latin typeface="Microsoft Sans Serif"/>
                <a:cs typeface="Microsoft Sans Serif"/>
              </a:rPr>
              <a:t>sistema </a:t>
            </a:r>
            <a:r>
              <a:rPr dirty="0" sz="700" spc="20">
                <a:latin typeface="Microsoft Sans Serif"/>
                <a:cs typeface="Microsoft Sans Serif"/>
              </a:rPr>
              <a:t> de</a:t>
            </a:r>
            <a:r>
              <a:rPr dirty="0" sz="700" spc="-1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potencia.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850" spc="10" b="1">
                <a:latin typeface="Arial"/>
                <a:cs typeface="Arial"/>
              </a:rPr>
              <a:t>Referencias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Arial"/>
              <a:cs typeface="Arial"/>
            </a:endParaRPr>
          </a:p>
          <a:p>
            <a:pPr marL="469265" marR="655955" indent="-228600">
              <a:lnSpc>
                <a:spcPct val="109100"/>
              </a:lnSpc>
              <a:buSzPct val="125000"/>
              <a:buFont typeface="Microsoft Sans Serif"/>
              <a:buAutoNum type="arabicPeriod"/>
              <a:tabLst>
                <a:tab pos="359410" algn="l"/>
              </a:tabLst>
            </a:pPr>
            <a:r>
              <a:rPr dirty="0" sz="800" spc="-5" b="1">
                <a:latin typeface="Arial"/>
                <a:cs typeface="Arial"/>
              </a:rPr>
              <a:t>ANSI/IEEE</a:t>
            </a:r>
            <a:r>
              <a:rPr dirty="0" sz="800" spc="-15" b="1">
                <a:latin typeface="Arial"/>
                <a:cs typeface="Arial"/>
              </a:rPr>
              <a:t> </a:t>
            </a:r>
            <a:r>
              <a:rPr dirty="0" sz="800" spc="-5" b="1">
                <a:latin typeface="Arial"/>
                <a:cs typeface="Arial"/>
              </a:rPr>
              <a:t>C37.111.1991</a:t>
            </a:r>
            <a:r>
              <a:rPr dirty="0" sz="800" spc="-5" i="1">
                <a:latin typeface="Verdana"/>
                <a:cs typeface="Verdana"/>
              </a:rPr>
              <a:t>Formato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común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estándar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para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el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intercambio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datos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transitorios </a:t>
            </a:r>
            <a:r>
              <a:rPr dirty="0" sz="800" spc="-265" i="1">
                <a:latin typeface="Verdana"/>
                <a:cs typeface="Verdana"/>
              </a:rPr>
              <a:t> </a:t>
            </a:r>
            <a:r>
              <a:rPr dirty="0" sz="800" spc="-50" i="1">
                <a:latin typeface="Verdana"/>
                <a:cs typeface="Verdana"/>
              </a:rPr>
              <a:t>(COMTRADE)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para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30" i="1">
                <a:latin typeface="Verdana"/>
                <a:cs typeface="Verdana"/>
              </a:rPr>
              <a:t>sistemas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potencia</a:t>
            </a:r>
            <a:endParaRPr sz="800">
              <a:latin typeface="Verdana"/>
              <a:cs typeface="Verdana"/>
            </a:endParaRPr>
          </a:p>
          <a:p>
            <a:pPr marL="469265" marR="297815" indent="-228600">
              <a:lnSpc>
                <a:spcPct val="111300"/>
              </a:lnSpc>
              <a:spcBef>
                <a:spcPts val="125"/>
              </a:spcBef>
              <a:buSzPct val="118750"/>
              <a:buAutoNum type="arabicPeriod"/>
              <a:tabLst>
                <a:tab pos="354330" algn="l"/>
              </a:tabLst>
            </a:pPr>
            <a:r>
              <a:rPr dirty="0" sz="800" spc="15">
                <a:latin typeface="Microsoft Sans Serif"/>
                <a:cs typeface="Microsoft Sans Serif"/>
              </a:rPr>
              <a:t>Publicación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especial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-55">
                <a:latin typeface="Microsoft Sans Serif"/>
                <a:cs typeface="Microsoft Sans Serif"/>
              </a:rPr>
              <a:t>IEEE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n.º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96TP115-0</a:t>
            </a:r>
            <a:r>
              <a:rPr dirty="0" sz="800" b="1">
                <a:latin typeface="Arial"/>
                <a:cs typeface="Arial"/>
              </a:rPr>
              <a:t>Pruebas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b="1">
                <a:latin typeface="Arial"/>
                <a:cs typeface="Arial"/>
              </a:rPr>
              <a:t> </a:t>
            </a:r>
            <a:r>
              <a:rPr dirty="0" sz="800" spc="35" b="1">
                <a:latin typeface="Arial"/>
                <a:cs typeface="Arial"/>
              </a:rPr>
              <a:t>rendimiento</a:t>
            </a:r>
            <a:r>
              <a:rPr dirty="0" sz="80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b="1">
                <a:latin typeface="Arial"/>
                <a:cs typeface="Arial"/>
              </a:rPr>
              <a:t> </a:t>
            </a:r>
            <a:r>
              <a:rPr dirty="0" sz="800" spc="10" b="1">
                <a:latin typeface="Arial"/>
                <a:cs typeface="Arial"/>
              </a:rPr>
              <a:t>relés</a:t>
            </a:r>
            <a:r>
              <a:rPr dirty="0" sz="800" spc="10" b="1" i="1">
                <a:latin typeface="Trebuchet MS"/>
                <a:cs typeface="Trebuchet MS"/>
              </a:rPr>
              <a:t>,</a:t>
            </a:r>
            <a:r>
              <a:rPr dirty="0" sz="800" spc="10">
                <a:latin typeface="Microsoft Sans Serif"/>
                <a:cs typeface="Microsoft Sans Serif"/>
              </a:rPr>
              <a:t>Comité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retransmisión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sistema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energía,</a:t>
            </a:r>
            <a:r>
              <a:rPr dirty="0" sz="800" spc="-25" i="1">
                <a:latin typeface="Verdana"/>
                <a:cs typeface="Verdana"/>
              </a:rPr>
              <a:t>Informe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15" i="1">
                <a:latin typeface="Verdana"/>
                <a:cs typeface="Verdana"/>
              </a:rPr>
              <a:t>del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15" i="1">
                <a:latin typeface="Verdana"/>
                <a:cs typeface="Verdana"/>
              </a:rPr>
              <a:t>Grupo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30" i="1">
                <a:latin typeface="Verdana"/>
                <a:cs typeface="Verdana"/>
              </a:rPr>
              <a:t>Trabajo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70" i="1">
                <a:latin typeface="Verdana"/>
                <a:cs typeface="Verdana"/>
              </a:rPr>
              <a:t>I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60" i="1">
                <a:latin typeface="Verdana"/>
                <a:cs typeface="Verdana"/>
              </a:rPr>
              <a:t>13.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76057"/>
            <a:ext cx="5394325" cy="481520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58775" indent="-118745">
              <a:lnSpc>
                <a:spcPct val="100000"/>
              </a:lnSpc>
              <a:spcBef>
                <a:spcPts val="315"/>
              </a:spcBef>
              <a:buSzPct val="117647"/>
              <a:buFont typeface="Microsoft Sans Serif"/>
              <a:buAutoNum type="arabicPeriod" startAt="3"/>
              <a:tabLst>
                <a:tab pos="359410" algn="l"/>
              </a:tabLst>
            </a:pPr>
            <a:r>
              <a:rPr dirty="0" sz="850" spc="20" b="1">
                <a:latin typeface="Arial"/>
                <a:cs typeface="Arial"/>
              </a:rPr>
              <a:t>Seminario</a:t>
            </a:r>
            <a:r>
              <a:rPr dirty="0" sz="850" spc="-20" b="1">
                <a:latin typeface="Arial"/>
                <a:cs typeface="Arial"/>
              </a:rPr>
              <a:t> </a:t>
            </a:r>
            <a:r>
              <a:rPr dirty="0" sz="850" spc="10" b="1">
                <a:latin typeface="Arial"/>
                <a:cs typeface="Arial"/>
              </a:rPr>
              <a:t>sobre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-5" b="1">
                <a:latin typeface="Arial"/>
                <a:cs typeface="Arial"/>
              </a:rPr>
              <a:t>uso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-20" b="1">
                <a:latin typeface="Arial"/>
                <a:cs typeface="Arial"/>
              </a:rPr>
              <a:t>COMTRADE </a:t>
            </a:r>
            <a:r>
              <a:rPr dirty="0" sz="850" spc="35" b="1">
                <a:latin typeface="Arial"/>
                <a:cs typeface="Arial"/>
              </a:rPr>
              <a:t>para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pruebas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15" b="1">
                <a:latin typeface="Arial"/>
                <a:cs typeface="Arial"/>
              </a:rPr>
              <a:t>relés</a:t>
            </a:r>
            <a:r>
              <a:rPr dirty="0" sz="850" spc="-20" b="1">
                <a:latin typeface="Arial"/>
                <a:cs typeface="Arial"/>
              </a:rPr>
              <a:t> </a:t>
            </a:r>
            <a:r>
              <a:rPr dirty="0" sz="850" spc="10" b="1">
                <a:latin typeface="Arial"/>
                <a:cs typeface="Arial"/>
              </a:rPr>
              <a:t>y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10" b="1">
                <a:latin typeface="Arial"/>
                <a:cs typeface="Arial"/>
              </a:rPr>
              <a:t>análisis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15" b="1">
                <a:latin typeface="Arial"/>
                <a:cs typeface="Arial"/>
              </a:rPr>
              <a:t> </a:t>
            </a:r>
            <a:r>
              <a:rPr dirty="0" sz="850" spc="5" b="1">
                <a:latin typeface="Arial"/>
                <a:cs typeface="Arial"/>
              </a:rPr>
              <a:t>fallas</a:t>
            </a:r>
            <a:r>
              <a:rPr dirty="0" sz="850" spc="5" i="1">
                <a:latin typeface="Verdana"/>
                <a:cs typeface="Verdana"/>
              </a:rPr>
              <a:t>,</a:t>
            </a:r>
            <a:r>
              <a:rPr dirty="0" sz="850" spc="-80" i="1">
                <a:latin typeface="Verdana"/>
                <a:cs typeface="Verdana"/>
              </a:rPr>
              <a:t> </a:t>
            </a:r>
            <a:r>
              <a:rPr dirty="0" sz="850" spc="-20" i="1">
                <a:latin typeface="Verdana"/>
                <a:cs typeface="Verdana"/>
              </a:rPr>
              <a:t>en</a:t>
            </a:r>
            <a:r>
              <a:rPr dirty="0" sz="850" spc="-75" i="1">
                <a:latin typeface="Verdana"/>
                <a:cs typeface="Verdana"/>
              </a:rPr>
              <a:t> </a:t>
            </a:r>
            <a:r>
              <a:rPr dirty="0" sz="850" spc="-40" i="1">
                <a:latin typeface="Verdana"/>
                <a:cs typeface="Verdana"/>
              </a:rPr>
              <a:t>Juliante</a:t>
            </a:r>
            <a:endParaRPr sz="850">
              <a:latin typeface="Verdana"/>
              <a:cs typeface="Verdana"/>
            </a:endParaRPr>
          </a:p>
          <a:p>
            <a:pPr marL="469265" marR="252729" indent="-228600">
              <a:lnSpc>
                <a:spcPts val="1150"/>
              </a:lnSpc>
              <a:spcBef>
                <a:spcPts val="340"/>
              </a:spcBef>
              <a:buSzPct val="126666"/>
              <a:buFont typeface="Microsoft Sans Serif"/>
              <a:buAutoNum type="arabicPeriod" startAt="3"/>
              <a:tabLst>
                <a:tab pos="354330" algn="l"/>
              </a:tabLst>
            </a:pPr>
            <a:r>
              <a:rPr dirty="0" sz="750" spc="10" b="1">
                <a:latin typeface="Arial"/>
                <a:cs typeface="Arial"/>
              </a:rPr>
              <a:t>Pruebas </a:t>
            </a:r>
            <a:r>
              <a:rPr dirty="0" sz="750" spc="20" b="1">
                <a:latin typeface="Arial"/>
                <a:cs typeface="Arial"/>
              </a:rPr>
              <a:t>de </a:t>
            </a:r>
            <a:r>
              <a:rPr dirty="0" sz="750" spc="15" b="1">
                <a:latin typeface="Arial"/>
                <a:cs typeface="Arial"/>
              </a:rPr>
              <a:t>esquemas </a:t>
            </a:r>
            <a:r>
              <a:rPr dirty="0" sz="750" spc="20" b="1">
                <a:latin typeface="Arial"/>
                <a:cs typeface="Arial"/>
              </a:rPr>
              <a:t>de </a:t>
            </a:r>
            <a:r>
              <a:rPr dirty="0" sz="750" spc="15" b="1">
                <a:latin typeface="Arial"/>
                <a:cs typeface="Arial"/>
              </a:rPr>
              <a:t>protección </a:t>
            </a:r>
            <a:r>
              <a:rPr dirty="0" sz="750" spc="25" b="1">
                <a:latin typeface="Arial"/>
                <a:cs typeface="Arial"/>
              </a:rPr>
              <a:t>utilizando </a:t>
            </a:r>
            <a:r>
              <a:rPr dirty="0" sz="750" spc="30" b="1">
                <a:latin typeface="Arial"/>
                <a:cs typeface="Arial"/>
              </a:rPr>
              <a:t>un </a:t>
            </a:r>
            <a:r>
              <a:rPr dirty="0" sz="750" spc="20" b="1">
                <a:latin typeface="Arial"/>
                <a:cs typeface="Arial"/>
              </a:rPr>
              <a:t>modelo de </a:t>
            </a:r>
            <a:r>
              <a:rPr dirty="0" sz="750" spc="15" b="1">
                <a:latin typeface="Arial"/>
                <a:cs typeface="Arial"/>
              </a:rPr>
              <a:t>sistema </a:t>
            </a:r>
            <a:r>
              <a:rPr dirty="0" sz="750" spc="20" b="1">
                <a:latin typeface="Arial"/>
                <a:cs typeface="Arial"/>
              </a:rPr>
              <a:t>de </a:t>
            </a:r>
            <a:r>
              <a:rPr dirty="0" sz="750" b="1">
                <a:latin typeface="Arial"/>
                <a:cs typeface="Arial"/>
              </a:rPr>
              <a:t>potencia</a:t>
            </a:r>
            <a:r>
              <a:rPr dirty="0" sz="750">
                <a:latin typeface="Microsoft Sans Serif"/>
                <a:cs typeface="Microsoft Sans Serif"/>
              </a:rPr>
              <a:t>,</a:t>
            </a:r>
            <a:r>
              <a:rPr dirty="0" sz="750" i="1">
                <a:latin typeface="Verdana"/>
                <a:cs typeface="Verdana"/>
              </a:rPr>
              <a:t>JA </a:t>
            </a:r>
            <a:r>
              <a:rPr dirty="0" sz="750" spc="-45" i="1">
                <a:latin typeface="Verdana"/>
                <a:cs typeface="Verdana"/>
              </a:rPr>
              <a:t>Jodice, </a:t>
            </a:r>
            <a:r>
              <a:rPr dirty="0" sz="750" spc="-15" i="1">
                <a:latin typeface="Verdana"/>
                <a:cs typeface="Verdana"/>
              </a:rPr>
              <a:t>Doble </a:t>
            </a:r>
            <a:r>
              <a:rPr dirty="0" sz="750" spc="-10" i="1">
                <a:latin typeface="Verdana"/>
                <a:cs typeface="Verdana"/>
              </a:rPr>
              <a:t> </a:t>
            </a:r>
            <a:r>
              <a:rPr dirty="0" sz="750" spc="-20" i="1">
                <a:latin typeface="Verdana"/>
                <a:cs typeface="Verdana"/>
              </a:rPr>
              <a:t>Engineering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30" i="1">
                <a:latin typeface="Verdana"/>
                <a:cs typeface="Verdana"/>
              </a:rPr>
              <a:t>Company</a:t>
            </a:r>
            <a:r>
              <a:rPr dirty="0" sz="750" spc="-65" i="1">
                <a:latin typeface="Verdana"/>
                <a:cs typeface="Verdana"/>
              </a:rPr>
              <a:t> y </a:t>
            </a:r>
            <a:r>
              <a:rPr dirty="0" sz="750" spc="-40" i="1">
                <a:latin typeface="Verdana"/>
                <a:cs typeface="Verdana"/>
              </a:rPr>
              <a:t>AT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25" i="1">
                <a:latin typeface="Verdana"/>
                <a:cs typeface="Verdana"/>
              </a:rPr>
              <a:t>Giuliante,</a:t>
            </a:r>
            <a:r>
              <a:rPr dirty="0" sz="750" spc="-60" i="1">
                <a:latin typeface="Verdana"/>
                <a:cs typeface="Verdana"/>
              </a:rPr>
              <a:t> </a:t>
            </a:r>
            <a:r>
              <a:rPr dirty="0" sz="750" spc="-40" i="1">
                <a:latin typeface="Verdana"/>
                <a:cs typeface="Verdana"/>
              </a:rPr>
              <a:t>ATG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35" i="1">
                <a:latin typeface="Verdana"/>
                <a:cs typeface="Verdana"/>
              </a:rPr>
              <a:t>Exodus,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20" i="1">
                <a:latin typeface="Verdana"/>
                <a:cs typeface="Verdana"/>
              </a:rPr>
              <a:t>Conferencia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25" i="1">
                <a:latin typeface="Verdana"/>
                <a:cs typeface="Verdana"/>
              </a:rPr>
              <a:t>Internacional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15" i="1">
                <a:latin typeface="Verdana"/>
                <a:cs typeface="Verdana"/>
              </a:rPr>
              <a:t>de</a:t>
            </a:r>
            <a:r>
              <a:rPr dirty="0" sz="750" spc="-60" i="1">
                <a:latin typeface="Verdana"/>
                <a:cs typeface="Verdana"/>
              </a:rPr>
              <a:t> </a:t>
            </a:r>
            <a:r>
              <a:rPr dirty="0" sz="750" spc="-25" i="1">
                <a:latin typeface="Verdana"/>
                <a:cs typeface="Verdana"/>
              </a:rPr>
              <a:t>Clientes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15" i="1">
                <a:latin typeface="Verdana"/>
                <a:cs typeface="Verdana"/>
              </a:rPr>
              <a:t>de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15" i="1">
                <a:latin typeface="Verdana"/>
                <a:cs typeface="Verdana"/>
              </a:rPr>
              <a:t>Doble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15" i="1">
                <a:latin typeface="Verdana"/>
                <a:cs typeface="Verdana"/>
              </a:rPr>
              <a:t>del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-50" i="1">
                <a:latin typeface="Verdana"/>
                <a:cs typeface="Verdana"/>
              </a:rPr>
              <a:t>25 </a:t>
            </a:r>
            <a:r>
              <a:rPr dirty="0" sz="750" spc="-245" i="1">
                <a:latin typeface="Verdana"/>
                <a:cs typeface="Verdana"/>
              </a:rPr>
              <a:t> </a:t>
            </a:r>
            <a:r>
              <a:rPr dirty="0" sz="750" spc="-25" i="1">
                <a:latin typeface="Verdana"/>
                <a:cs typeface="Verdana"/>
              </a:rPr>
              <a:t>al</a:t>
            </a:r>
            <a:r>
              <a:rPr dirty="0" sz="750" spc="-75" i="1">
                <a:latin typeface="Verdana"/>
                <a:cs typeface="Verdana"/>
              </a:rPr>
              <a:t> </a:t>
            </a:r>
            <a:r>
              <a:rPr dirty="0" sz="750" spc="-50" i="1">
                <a:latin typeface="Verdana"/>
                <a:cs typeface="Verdana"/>
              </a:rPr>
              <a:t>29</a:t>
            </a:r>
            <a:r>
              <a:rPr dirty="0" sz="750" spc="-70" i="1">
                <a:latin typeface="Verdana"/>
                <a:cs typeface="Verdana"/>
              </a:rPr>
              <a:t> </a:t>
            </a:r>
            <a:r>
              <a:rPr dirty="0" sz="750" spc="-15" i="1">
                <a:latin typeface="Verdana"/>
                <a:cs typeface="Verdana"/>
              </a:rPr>
              <a:t>de</a:t>
            </a:r>
            <a:r>
              <a:rPr dirty="0" sz="750" spc="-70" i="1">
                <a:latin typeface="Verdana"/>
                <a:cs typeface="Verdana"/>
              </a:rPr>
              <a:t> </a:t>
            </a:r>
            <a:r>
              <a:rPr dirty="0" sz="750" spc="-25" i="1">
                <a:latin typeface="Verdana"/>
                <a:cs typeface="Verdana"/>
              </a:rPr>
              <a:t>marzo</a:t>
            </a:r>
            <a:r>
              <a:rPr dirty="0" sz="750" spc="-70" i="1">
                <a:latin typeface="Verdana"/>
                <a:cs typeface="Verdana"/>
              </a:rPr>
              <a:t> </a:t>
            </a:r>
            <a:r>
              <a:rPr dirty="0" sz="750" spc="-15" i="1">
                <a:latin typeface="Verdana"/>
                <a:cs typeface="Verdana"/>
              </a:rPr>
              <a:t>de</a:t>
            </a:r>
            <a:r>
              <a:rPr dirty="0" sz="750" spc="-70" i="1">
                <a:latin typeface="Verdana"/>
                <a:cs typeface="Verdana"/>
              </a:rPr>
              <a:t> </a:t>
            </a:r>
            <a:r>
              <a:rPr dirty="0" sz="750" spc="-55" i="1">
                <a:latin typeface="Verdana"/>
                <a:cs typeface="Verdana"/>
              </a:rPr>
              <a:t>1996.</a:t>
            </a:r>
            <a:endParaRPr sz="750">
              <a:latin typeface="Verdana"/>
              <a:cs typeface="Verdana"/>
            </a:endParaRPr>
          </a:p>
          <a:p>
            <a:pPr algn="just" marL="469265" marR="443230" indent="-228600">
              <a:lnSpc>
                <a:spcPct val="100800"/>
              </a:lnSpc>
              <a:spcBef>
                <a:spcPts val="25"/>
              </a:spcBef>
              <a:buSzPct val="122222"/>
              <a:buFont typeface="Microsoft Sans Serif"/>
              <a:buAutoNum type="arabicPeriod" startAt="3"/>
              <a:tabLst>
                <a:tab pos="370205" algn="l"/>
              </a:tabLst>
            </a:pPr>
            <a:r>
              <a:rPr dirty="0" sz="900" spc="35" b="1">
                <a:latin typeface="Arial"/>
                <a:cs typeface="Arial"/>
              </a:rPr>
              <a:t>Una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spc="30" b="1">
                <a:latin typeface="Arial"/>
                <a:cs typeface="Arial"/>
              </a:rPr>
              <a:t>nueva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15" b="1">
                <a:latin typeface="Arial"/>
                <a:cs typeface="Arial"/>
              </a:rPr>
              <a:t>filosofía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40" b="1">
                <a:latin typeface="Arial"/>
                <a:cs typeface="Arial"/>
              </a:rPr>
              <a:t>para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el</a:t>
            </a:r>
            <a:r>
              <a:rPr dirty="0" sz="900" spc="-15" b="1">
                <a:latin typeface="Arial"/>
                <a:cs typeface="Arial"/>
              </a:rPr>
              <a:t> </a:t>
            </a:r>
            <a:r>
              <a:rPr dirty="0" sz="900" spc="15" b="1">
                <a:latin typeface="Arial"/>
                <a:cs typeface="Arial"/>
              </a:rPr>
              <a:t>diagnóstico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de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protección</a:t>
            </a:r>
            <a:r>
              <a:rPr dirty="0" sz="900" spc="-5">
                <a:latin typeface="Microsoft Sans Serif"/>
                <a:cs typeface="Microsoft Sans Serif"/>
              </a:rPr>
              <a:t>,</a:t>
            </a:r>
            <a:r>
              <a:rPr dirty="0" sz="900" spc="-5" i="1">
                <a:latin typeface="Verdana"/>
                <a:cs typeface="Verdana"/>
              </a:rPr>
              <a:t>JA</a:t>
            </a:r>
            <a:r>
              <a:rPr dirty="0" sz="900" spc="-75" i="1">
                <a:latin typeface="Verdana"/>
                <a:cs typeface="Verdana"/>
              </a:rPr>
              <a:t> </a:t>
            </a:r>
            <a:r>
              <a:rPr dirty="0" sz="900" spc="-50" i="1">
                <a:latin typeface="Verdana"/>
                <a:cs typeface="Verdana"/>
              </a:rPr>
              <a:t>Jodice,</a:t>
            </a:r>
            <a:r>
              <a:rPr dirty="0" sz="900" spc="-80" i="1">
                <a:latin typeface="Verdana"/>
                <a:cs typeface="Verdana"/>
              </a:rPr>
              <a:t> </a:t>
            </a:r>
            <a:r>
              <a:rPr dirty="0" sz="900" spc="-20" i="1">
                <a:latin typeface="Verdana"/>
                <a:cs typeface="Verdana"/>
              </a:rPr>
              <a:t>Doble</a:t>
            </a:r>
            <a:r>
              <a:rPr dirty="0" sz="900" spc="-75" i="1">
                <a:latin typeface="Verdana"/>
                <a:cs typeface="Verdana"/>
              </a:rPr>
              <a:t> </a:t>
            </a:r>
            <a:r>
              <a:rPr dirty="0" sz="900" spc="-20" i="1">
                <a:latin typeface="Verdana"/>
                <a:cs typeface="Verdana"/>
              </a:rPr>
              <a:t>Engineering </a:t>
            </a:r>
            <a:r>
              <a:rPr dirty="0" sz="900" spc="-305" i="1">
                <a:latin typeface="Verdana"/>
                <a:cs typeface="Verdana"/>
              </a:rPr>
              <a:t> </a:t>
            </a:r>
            <a:r>
              <a:rPr dirty="0" sz="900" spc="-35" i="1">
                <a:latin typeface="Verdana"/>
                <a:cs typeface="Verdana"/>
              </a:rPr>
              <a:t>Company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75" i="1">
                <a:latin typeface="Verdana"/>
                <a:cs typeface="Verdana"/>
              </a:rPr>
              <a:t>y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50" i="1">
                <a:latin typeface="Verdana"/>
                <a:cs typeface="Verdana"/>
              </a:rPr>
              <a:t>AT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30" i="1">
                <a:latin typeface="Verdana"/>
                <a:cs typeface="Verdana"/>
              </a:rPr>
              <a:t>Giuliante,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50" i="1">
                <a:latin typeface="Verdana"/>
                <a:cs typeface="Verdana"/>
              </a:rPr>
              <a:t>ATG</a:t>
            </a:r>
            <a:r>
              <a:rPr dirty="0" sz="900" spc="-80" i="1">
                <a:latin typeface="Verdana"/>
                <a:cs typeface="Verdana"/>
              </a:rPr>
              <a:t> </a:t>
            </a:r>
            <a:r>
              <a:rPr dirty="0" sz="900" spc="-40" i="1">
                <a:latin typeface="Verdana"/>
                <a:cs typeface="Verdana"/>
              </a:rPr>
              <a:t>Exodus,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30" i="1">
                <a:latin typeface="Verdana"/>
                <a:cs typeface="Verdana"/>
              </a:rPr>
              <a:t>Pennsylvania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35" i="1">
                <a:latin typeface="Verdana"/>
                <a:cs typeface="Verdana"/>
              </a:rPr>
              <a:t>Electric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25" i="1">
                <a:latin typeface="Verdana"/>
                <a:cs typeface="Verdana"/>
              </a:rPr>
              <a:t>Association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45" i="1">
                <a:latin typeface="Verdana"/>
                <a:cs typeface="Verdana"/>
              </a:rPr>
              <a:t>Relay</a:t>
            </a:r>
            <a:endParaRPr sz="900">
              <a:latin typeface="Verdana"/>
              <a:cs typeface="Verdana"/>
            </a:endParaRPr>
          </a:p>
          <a:p>
            <a:pPr algn="just" marL="469265">
              <a:lnSpc>
                <a:spcPct val="100000"/>
              </a:lnSpc>
              <a:spcBef>
                <a:spcPts val="75"/>
              </a:spcBef>
            </a:pPr>
            <a:r>
              <a:rPr dirty="0" sz="900" spc="-35" i="1">
                <a:latin typeface="Verdana"/>
                <a:cs typeface="Verdana"/>
              </a:rPr>
              <a:t>Committee,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60" i="1">
                <a:latin typeface="Verdana"/>
                <a:cs typeface="Verdana"/>
              </a:rPr>
              <a:t>18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20" i="1">
                <a:latin typeface="Verdana"/>
                <a:cs typeface="Verdana"/>
              </a:rPr>
              <a:t>de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25" i="1">
                <a:latin typeface="Verdana"/>
                <a:cs typeface="Verdana"/>
              </a:rPr>
              <a:t>septiembre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20" i="1">
                <a:latin typeface="Verdana"/>
                <a:cs typeface="Verdana"/>
              </a:rPr>
              <a:t>de</a:t>
            </a:r>
            <a:r>
              <a:rPr dirty="0" sz="900" spc="-85" i="1">
                <a:latin typeface="Verdana"/>
                <a:cs typeface="Verdana"/>
              </a:rPr>
              <a:t> </a:t>
            </a:r>
            <a:r>
              <a:rPr dirty="0" sz="900" spc="-65" i="1">
                <a:latin typeface="Verdana"/>
                <a:cs typeface="Verdana"/>
              </a:rPr>
              <a:t>1996.</a:t>
            </a:r>
            <a:endParaRPr sz="900">
              <a:latin typeface="Verdana"/>
              <a:cs typeface="Verdana"/>
            </a:endParaRPr>
          </a:p>
          <a:p>
            <a:pPr algn="just" marL="469265" marR="44450" indent="-228600">
              <a:lnSpc>
                <a:spcPct val="114500"/>
              </a:lnSpc>
              <a:buSzPct val="125000"/>
              <a:buFont typeface="Microsoft Sans Serif"/>
              <a:buAutoNum type="arabicPeriod" startAt="6"/>
              <a:tabLst>
                <a:tab pos="359410" algn="l"/>
              </a:tabLst>
            </a:pPr>
            <a:r>
              <a:rPr dirty="0" sz="800" spc="10" b="1">
                <a:latin typeface="Arial"/>
                <a:cs typeface="Arial"/>
              </a:rPr>
              <a:t>Pruebas</a:t>
            </a:r>
            <a:r>
              <a:rPr dirty="0" sz="800" spc="-1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40" b="1">
                <a:latin typeface="Arial"/>
                <a:cs typeface="Arial"/>
              </a:rPr>
              <a:t>extremo</a:t>
            </a:r>
            <a:r>
              <a:rPr dirty="0" sz="800" spc="-10" b="1">
                <a:latin typeface="Arial"/>
                <a:cs typeface="Arial"/>
              </a:rPr>
              <a:t> </a:t>
            </a:r>
            <a:r>
              <a:rPr dirty="0" sz="800" spc="35" b="1">
                <a:latin typeface="Arial"/>
                <a:cs typeface="Arial"/>
              </a:rPr>
              <a:t>a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40" b="1">
                <a:latin typeface="Arial"/>
                <a:cs typeface="Arial"/>
              </a:rPr>
              <a:t>extremo</a:t>
            </a:r>
            <a:r>
              <a:rPr dirty="0" sz="800" spc="-10" b="1">
                <a:latin typeface="Arial"/>
                <a:cs typeface="Arial"/>
              </a:rPr>
              <a:t> </a:t>
            </a:r>
            <a:r>
              <a:rPr dirty="0" sz="800" spc="35" b="1">
                <a:latin typeface="Arial"/>
                <a:cs typeface="Arial"/>
              </a:rPr>
              <a:t>para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el</a:t>
            </a:r>
            <a:r>
              <a:rPr dirty="0" sz="800" spc="-10" b="1">
                <a:latin typeface="Arial"/>
                <a:cs typeface="Arial"/>
              </a:rPr>
              <a:t> </a:t>
            </a:r>
            <a:r>
              <a:rPr dirty="0" sz="800" spc="40" b="1">
                <a:latin typeface="Arial"/>
                <a:cs typeface="Arial"/>
              </a:rPr>
              <a:t>mantenimiento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10" b="1">
                <a:latin typeface="Arial"/>
                <a:cs typeface="Arial"/>
              </a:rPr>
              <a:t>rutina</a:t>
            </a:r>
            <a:r>
              <a:rPr dirty="0" sz="800" spc="10">
                <a:latin typeface="Microsoft Sans Serif"/>
                <a:cs typeface="Microsoft Sans Serif"/>
              </a:rPr>
              <a:t>,</a:t>
            </a:r>
            <a:r>
              <a:rPr dirty="0" sz="800" spc="10" i="1">
                <a:latin typeface="Verdana"/>
                <a:cs typeface="Verdana"/>
              </a:rPr>
              <a:t>Cliff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35" i="1">
                <a:latin typeface="Verdana"/>
                <a:cs typeface="Verdana"/>
              </a:rPr>
              <a:t>Tienken,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Central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15" i="1">
                <a:latin typeface="Verdana"/>
                <a:cs typeface="Verdana"/>
              </a:rPr>
              <a:t>Hudson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35" i="1">
                <a:latin typeface="Verdana"/>
                <a:cs typeface="Verdana"/>
              </a:rPr>
              <a:t>Gas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i="1">
                <a:latin typeface="Verdana"/>
                <a:cs typeface="Verdana"/>
              </a:rPr>
              <a:t>&amp; </a:t>
            </a:r>
            <a:r>
              <a:rPr dirty="0" sz="800" spc="-265" i="1">
                <a:latin typeface="Verdana"/>
                <a:cs typeface="Verdana"/>
              </a:rPr>
              <a:t> </a:t>
            </a:r>
            <a:r>
              <a:rPr dirty="0" sz="800" spc="-30" i="1">
                <a:latin typeface="Verdana"/>
                <a:cs typeface="Verdana"/>
              </a:rPr>
              <a:t>Electric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Corporation,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85" i="1">
                <a:latin typeface="Verdana"/>
                <a:cs typeface="Verdana"/>
              </a:rPr>
              <a:t>Jay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30" i="1">
                <a:latin typeface="Verdana"/>
                <a:cs typeface="Verdana"/>
              </a:rPr>
              <a:t>Gosalia,</a:t>
            </a:r>
            <a:r>
              <a:rPr dirty="0" sz="800" spc="-60" i="1">
                <a:latin typeface="Verdana"/>
                <a:cs typeface="Verdana"/>
              </a:rPr>
              <a:t> </a:t>
            </a:r>
            <a:r>
              <a:rPr dirty="0" sz="800" spc="-15" i="1">
                <a:latin typeface="Verdana"/>
                <a:cs typeface="Verdana"/>
              </a:rPr>
              <a:t>Doble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Engineering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30" i="1">
                <a:latin typeface="Verdana"/>
                <a:cs typeface="Verdana"/>
              </a:rPr>
              <a:t>Company</a:t>
            </a:r>
            <a:r>
              <a:rPr dirty="0" sz="800" spc="-60" i="1">
                <a:latin typeface="Verdana"/>
                <a:cs typeface="Verdana"/>
              </a:rPr>
              <a:t> </a:t>
            </a:r>
            <a:r>
              <a:rPr dirty="0" sz="800" spc="-65" i="1">
                <a:latin typeface="Verdana"/>
                <a:cs typeface="Verdana"/>
              </a:rPr>
              <a:t>y </a:t>
            </a:r>
            <a:r>
              <a:rPr dirty="0" sz="800" spc="-45" i="1">
                <a:latin typeface="Verdana"/>
                <a:cs typeface="Verdana"/>
              </a:rPr>
              <a:t>AT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30" i="1">
                <a:latin typeface="Verdana"/>
                <a:cs typeface="Verdana"/>
              </a:rPr>
              <a:t>Giuliante,</a:t>
            </a:r>
            <a:r>
              <a:rPr dirty="0" sz="800" spc="-60" i="1">
                <a:latin typeface="Verdana"/>
                <a:cs typeface="Verdana"/>
              </a:rPr>
              <a:t> </a:t>
            </a:r>
            <a:r>
              <a:rPr dirty="0" sz="800" spc="-45" i="1">
                <a:latin typeface="Verdana"/>
                <a:cs typeface="Verdana"/>
              </a:rPr>
              <a:t>ATG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35" i="1">
                <a:latin typeface="Verdana"/>
                <a:cs typeface="Verdana"/>
              </a:rPr>
              <a:t>Exodus,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Conferencia </a:t>
            </a:r>
            <a:r>
              <a:rPr dirty="0" sz="800" spc="-2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anual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relés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protección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occidental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60" i="1">
                <a:latin typeface="Verdana"/>
                <a:cs typeface="Verdana"/>
              </a:rPr>
              <a:t>1997,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55" i="1">
                <a:latin typeface="Verdana"/>
                <a:cs typeface="Verdana"/>
              </a:rPr>
              <a:t>21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5" i="1">
                <a:latin typeface="Verdana"/>
                <a:cs typeface="Verdana"/>
              </a:rPr>
              <a:t>al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55" i="1">
                <a:latin typeface="Verdana"/>
                <a:cs typeface="Verdana"/>
              </a:rPr>
              <a:t>23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octubre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de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60" i="1">
                <a:latin typeface="Verdana"/>
                <a:cs typeface="Verdana"/>
              </a:rPr>
              <a:t>1997.</a:t>
            </a:r>
            <a:endParaRPr sz="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950" b="1">
                <a:latin typeface="Arial"/>
                <a:cs typeface="Arial"/>
              </a:rPr>
              <a:t>Sobre</a:t>
            </a:r>
            <a:r>
              <a:rPr dirty="0" sz="950" spc="-40" b="1">
                <a:latin typeface="Arial"/>
                <a:cs typeface="Arial"/>
              </a:rPr>
              <a:t> </a:t>
            </a:r>
            <a:r>
              <a:rPr dirty="0" sz="950" spc="-10" b="1">
                <a:latin typeface="Arial"/>
                <a:cs typeface="Arial"/>
              </a:rPr>
              <a:t>los</a:t>
            </a:r>
            <a:r>
              <a:rPr dirty="0" sz="950" spc="-40" b="1">
                <a:latin typeface="Arial"/>
                <a:cs typeface="Arial"/>
              </a:rPr>
              <a:t> </a:t>
            </a:r>
            <a:r>
              <a:rPr dirty="0" sz="950" spc="30" b="1">
                <a:latin typeface="Arial"/>
                <a:cs typeface="Arial"/>
              </a:rPr>
              <a:t>autores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19900"/>
              </a:lnSpc>
              <a:spcBef>
                <a:spcPts val="5"/>
              </a:spcBef>
            </a:pPr>
            <a:r>
              <a:rPr dirty="0" sz="800" spc="-60">
                <a:latin typeface="Microsoft Sans Serif"/>
                <a:cs typeface="Microsoft Sans Serif"/>
              </a:rPr>
              <a:t>Jay </a:t>
            </a:r>
            <a:r>
              <a:rPr dirty="0" sz="800" spc="5">
                <a:latin typeface="Microsoft Sans Serif"/>
                <a:cs typeface="Microsoft Sans Serif"/>
              </a:rPr>
              <a:t>Gosalia </a:t>
            </a:r>
            <a:r>
              <a:rPr dirty="0" sz="800" spc="30">
                <a:latin typeface="Microsoft Sans Serif"/>
                <a:cs typeface="Microsoft Sans Serif"/>
              </a:rPr>
              <a:t>actualmente trabaja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5">
                <a:latin typeface="Microsoft Sans Serif"/>
                <a:cs typeface="Microsoft Sans Serif"/>
              </a:rPr>
              <a:t>empresa </a:t>
            </a:r>
            <a:r>
              <a:rPr dirty="0" sz="800" spc="20">
                <a:latin typeface="Microsoft Sans Serif"/>
                <a:cs typeface="Microsoft Sans Serif"/>
              </a:rPr>
              <a:t>Doble </a:t>
            </a:r>
            <a:r>
              <a:rPr dirty="0" sz="800" spc="25">
                <a:latin typeface="Microsoft Sans Serif"/>
                <a:cs typeface="Microsoft Sans Serif"/>
              </a:rPr>
              <a:t>Engineering </a:t>
            </a:r>
            <a:r>
              <a:rPr dirty="0" sz="800" spc="35">
                <a:latin typeface="Microsoft Sans Serif"/>
                <a:cs typeface="Microsoft Sans Serif"/>
              </a:rPr>
              <a:t>como </a:t>
            </a:r>
            <a:r>
              <a:rPr dirty="0" sz="800" spc="20">
                <a:latin typeface="Microsoft Sans Serif"/>
                <a:cs typeface="Microsoft Sans Serif"/>
              </a:rPr>
              <a:t>Gerente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Producto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Aparatos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Protección. </a:t>
            </a:r>
            <a:r>
              <a:rPr dirty="0" sz="800" spc="5">
                <a:latin typeface="Microsoft Sans Serif"/>
                <a:cs typeface="Microsoft Sans Serif"/>
              </a:rPr>
              <a:t>Tiene </a:t>
            </a:r>
            <a:r>
              <a:rPr dirty="0" sz="800" spc="20">
                <a:latin typeface="Microsoft Sans Serif"/>
                <a:cs typeface="Microsoft Sans Serif"/>
              </a:rPr>
              <a:t>más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0">
                <a:latin typeface="Microsoft Sans Serif"/>
                <a:cs typeface="Microsoft Sans Serif"/>
              </a:rPr>
              <a:t>22 </a:t>
            </a:r>
            <a:r>
              <a:rPr dirty="0" sz="800" spc="15">
                <a:latin typeface="Microsoft Sans Serif"/>
                <a:cs typeface="Microsoft Sans Serif"/>
              </a:rPr>
              <a:t>años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experiencia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0">
                <a:latin typeface="Microsoft Sans Serif"/>
                <a:cs typeface="Microsoft Sans Serif"/>
              </a:rPr>
              <a:t>campo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5">
                <a:latin typeface="Microsoft Sans Serif"/>
                <a:cs typeface="Microsoft Sans Serif"/>
              </a:rPr>
              <a:t>ingeniería </a:t>
            </a:r>
            <a:r>
              <a:rPr dirty="0" sz="800" spc="15">
                <a:latin typeface="Microsoft Sans Serif"/>
                <a:cs typeface="Microsoft Sans Serif"/>
              </a:rPr>
              <a:t>eléctrica, </a:t>
            </a:r>
            <a:r>
              <a:rPr dirty="0" sz="800" spc="10">
                <a:latin typeface="Microsoft Sans Serif"/>
                <a:cs typeface="Microsoft Sans Serif"/>
              </a:rPr>
              <a:t>17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5">
                <a:latin typeface="Microsoft Sans Serif"/>
                <a:cs typeface="Microsoft Sans Serif"/>
              </a:rPr>
              <a:t>cuales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30">
                <a:latin typeface="Microsoft Sans Serif"/>
                <a:cs typeface="Microsoft Sans Serif"/>
              </a:rPr>
              <a:t>han </a:t>
            </a:r>
            <a:r>
              <a:rPr dirty="0" sz="800" spc="3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dedicado </a:t>
            </a:r>
            <a:r>
              <a:rPr dirty="0" sz="800" spc="10">
                <a:latin typeface="Microsoft Sans Serif"/>
                <a:cs typeface="Microsoft Sans Serif"/>
              </a:rPr>
              <a:t>al </a:t>
            </a:r>
            <a:r>
              <a:rPr dirty="0" sz="800" spc="25">
                <a:latin typeface="Microsoft Sans Serif"/>
                <a:cs typeface="Microsoft Sans Serif"/>
              </a:rPr>
              <a:t>desarrollo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5">
                <a:latin typeface="Microsoft Sans Serif"/>
                <a:cs typeface="Microsoft Sans Serif"/>
              </a:rPr>
              <a:t>comercialización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relés </a:t>
            </a:r>
            <a:r>
              <a:rPr dirty="0" sz="800" spc="25">
                <a:latin typeface="Microsoft Sans Serif"/>
                <a:cs typeface="Microsoft Sans Serif"/>
              </a:rPr>
              <a:t>de protección. </a:t>
            </a:r>
            <a:r>
              <a:rPr dirty="0" sz="800" spc="15">
                <a:latin typeface="Microsoft Sans Serif"/>
                <a:cs typeface="Microsoft Sans Serif"/>
              </a:rPr>
              <a:t>Antes </a:t>
            </a:r>
            <a:r>
              <a:rPr dirty="0" sz="800" spc="25">
                <a:latin typeface="Microsoft Sans Serif"/>
                <a:cs typeface="Microsoft Sans Serif"/>
              </a:rPr>
              <a:t>de unirse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20">
                <a:latin typeface="Microsoft Sans Serif"/>
                <a:cs typeface="Microsoft Sans Serif"/>
              </a:rPr>
              <a:t>Doble Engineering, </a:t>
            </a:r>
            <a:r>
              <a:rPr dirty="0" sz="800" spc="-60">
                <a:latin typeface="Microsoft Sans Serif"/>
                <a:cs typeface="Microsoft Sans Serif"/>
              </a:rPr>
              <a:t>Jay </a:t>
            </a:r>
            <a:r>
              <a:rPr dirty="0" sz="800" spc="35">
                <a:latin typeface="Microsoft Sans Serif"/>
                <a:cs typeface="Microsoft Sans Serif"/>
              </a:rPr>
              <a:t>fue </a:t>
            </a:r>
            <a:r>
              <a:rPr dirty="0" sz="800" spc="4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gerente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ventas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40">
                <a:latin typeface="Microsoft Sans Serif"/>
                <a:cs typeface="Microsoft Sans Serif"/>
              </a:rPr>
              <a:t>marketing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65">
                <a:latin typeface="Microsoft Sans Serif"/>
                <a:cs typeface="Microsoft Sans Serif"/>
              </a:rPr>
              <a:t>EE. </a:t>
            </a:r>
            <a:r>
              <a:rPr dirty="0" sz="800">
                <a:latin typeface="Microsoft Sans Serif"/>
                <a:cs typeface="Microsoft Sans Serif"/>
              </a:rPr>
              <a:t>UU.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-70">
                <a:latin typeface="Microsoft Sans Serif"/>
                <a:cs typeface="Microsoft Sans Serif"/>
              </a:rPr>
              <a:t>GEC</a:t>
            </a:r>
            <a:r>
              <a:rPr dirty="0" sz="800" spc="7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Alsthom </a:t>
            </a:r>
            <a:r>
              <a:rPr dirty="0" sz="800">
                <a:latin typeface="Microsoft Sans Serif"/>
                <a:cs typeface="Microsoft Sans Serif"/>
              </a:rPr>
              <a:t>T&amp;D, </a:t>
            </a:r>
            <a:r>
              <a:rPr dirty="0" sz="800" spc="20">
                <a:latin typeface="Microsoft Sans Serif"/>
                <a:cs typeface="Microsoft Sans Serif"/>
              </a:rPr>
              <a:t>división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protección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35">
                <a:latin typeface="Microsoft Sans Serif"/>
                <a:cs typeface="Microsoft Sans Serif"/>
              </a:rPr>
              <a:t>control </a:t>
            </a:r>
            <a:r>
              <a:rPr dirty="0" sz="800" spc="40">
                <a:latin typeface="Microsoft Sans Serif"/>
                <a:cs typeface="Microsoft Sans Serif"/>
              </a:rPr>
              <a:t>durante </a:t>
            </a:r>
            <a:r>
              <a:rPr dirty="0" sz="800" spc="10">
                <a:latin typeface="Microsoft Sans Serif"/>
                <a:cs typeface="Microsoft Sans Serif"/>
              </a:rPr>
              <a:t>13 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años. </a:t>
            </a:r>
            <a:r>
              <a:rPr dirty="0" sz="800" spc="15">
                <a:latin typeface="Microsoft Sans Serif"/>
                <a:cs typeface="Microsoft Sans Serif"/>
              </a:rPr>
              <a:t>Antes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55">
                <a:latin typeface="Microsoft Sans Serif"/>
                <a:cs typeface="Microsoft Sans Serif"/>
              </a:rPr>
              <a:t>GEC, </a:t>
            </a:r>
            <a:r>
              <a:rPr dirty="0" sz="800" spc="-60">
                <a:latin typeface="Microsoft Sans Serif"/>
                <a:cs typeface="Microsoft Sans Serif"/>
              </a:rPr>
              <a:t>Jay </a:t>
            </a:r>
            <a:r>
              <a:rPr dirty="0" sz="800" spc="35">
                <a:latin typeface="Microsoft Sans Serif"/>
                <a:cs typeface="Microsoft Sans Serif"/>
              </a:rPr>
              <a:t>trabajó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-20">
                <a:latin typeface="Microsoft Sans Serif"/>
                <a:cs typeface="Microsoft Sans Serif"/>
              </a:rPr>
              <a:t>ABB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división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0">
                <a:latin typeface="Microsoft Sans Serif"/>
                <a:cs typeface="Microsoft Sans Serif"/>
              </a:rPr>
              <a:t>interruptores </a:t>
            </a:r>
            <a:r>
              <a:rPr dirty="0" sz="800" spc="30">
                <a:latin typeface="Microsoft Sans Serif"/>
                <a:cs typeface="Microsoft Sans Serif"/>
              </a:rPr>
              <a:t>automáticos </a:t>
            </a:r>
            <a:r>
              <a:rPr dirty="0" sz="800" spc="35">
                <a:latin typeface="Microsoft Sans Serif"/>
                <a:cs typeface="Microsoft Sans Serif"/>
              </a:rPr>
              <a:t>como </a:t>
            </a:r>
            <a:r>
              <a:rPr dirty="0" sz="800" spc="30">
                <a:latin typeface="Microsoft Sans Serif"/>
                <a:cs typeface="Microsoft Sans Serif"/>
              </a:rPr>
              <a:t>ingeniero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diseño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desarrollo.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60">
                <a:latin typeface="Microsoft Sans Serif"/>
                <a:cs typeface="Microsoft Sans Serif"/>
              </a:rPr>
              <a:t>Jay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miembro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activo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Comité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relés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sistema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alimentación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55">
                <a:latin typeface="Microsoft Sans Serif"/>
                <a:cs typeface="Microsoft Sans Serif"/>
              </a:rPr>
              <a:t>IEEE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autor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varios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artículos </a:t>
            </a:r>
            <a:r>
              <a:rPr dirty="0" sz="800" spc="15">
                <a:latin typeface="Microsoft Sans Serif"/>
                <a:cs typeface="Microsoft Sans Serif"/>
              </a:rPr>
              <a:t>técnicos </a:t>
            </a:r>
            <a:r>
              <a:rPr dirty="0" sz="800" spc="25">
                <a:latin typeface="Microsoft Sans Serif"/>
                <a:cs typeface="Microsoft Sans Serif"/>
              </a:rPr>
              <a:t>sobre </a:t>
            </a:r>
            <a:r>
              <a:rPr dirty="0" sz="800" spc="15">
                <a:latin typeface="Microsoft Sans Serif"/>
                <a:cs typeface="Microsoft Sans Serif"/>
              </a:rPr>
              <a:t>relés </a:t>
            </a:r>
            <a:r>
              <a:rPr dirty="0" sz="800" spc="25">
                <a:latin typeface="Microsoft Sans Serif"/>
                <a:cs typeface="Microsoft Sans Serif"/>
              </a:rPr>
              <a:t>de protección. </a:t>
            </a:r>
            <a:r>
              <a:rPr dirty="0" sz="800" spc="5">
                <a:latin typeface="Microsoft Sans Serif"/>
                <a:cs typeface="Microsoft Sans Serif"/>
              </a:rPr>
              <a:t>Tiene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20">
                <a:latin typeface="Microsoft Sans Serif"/>
                <a:cs typeface="Microsoft Sans Serif"/>
              </a:rPr>
              <a:t>licenciatura </a:t>
            </a:r>
            <a:r>
              <a:rPr dirty="0" sz="800" spc="25">
                <a:latin typeface="Microsoft Sans Serif"/>
                <a:cs typeface="Microsoft Sans Serif"/>
              </a:rPr>
              <a:t>en ingeniería </a:t>
            </a:r>
            <a:r>
              <a:rPr dirty="0" sz="800" spc="15">
                <a:latin typeface="Microsoft Sans Serif"/>
                <a:cs typeface="Microsoft Sans Serif"/>
              </a:rPr>
              <a:t>eléctrica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25">
                <a:latin typeface="Microsoft Sans Serif"/>
                <a:cs typeface="Microsoft Sans Serif"/>
              </a:rPr>
              <a:t>maestría en </a:t>
            </a:r>
            <a:r>
              <a:rPr dirty="0" sz="800" spc="30">
                <a:latin typeface="Microsoft Sans Serif"/>
                <a:cs typeface="Microsoft Sans Serif"/>
              </a:rPr>
              <a:t> informática.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93980">
              <a:lnSpc>
                <a:spcPct val="119900"/>
              </a:lnSpc>
              <a:spcBef>
                <a:spcPts val="5"/>
              </a:spcBef>
            </a:pPr>
            <a:r>
              <a:rPr dirty="0" sz="800" spc="15" b="1">
                <a:latin typeface="Arial"/>
                <a:cs typeface="Arial"/>
              </a:rPr>
              <a:t>dennis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25" b="1">
                <a:latin typeface="Arial"/>
                <a:cs typeface="Arial"/>
              </a:rPr>
              <a:t>tierney</a:t>
            </a:r>
            <a:r>
              <a:rPr dirty="0" sz="800" spc="25">
                <a:latin typeface="Microsoft Sans Serif"/>
                <a:cs typeface="Microsoft Sans Serif"/>
              </a:rPr>
              <a:t>se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incorporó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Doble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Engineering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Company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ingeniero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sénior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aplicaciones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línea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5">
                <a:latin typeface="Microsoft Sans Serif"/>
                <a:cs typeface="Microsoft Sans Serif"/>
              </a:rPr>
              <a:t>productos </a:t>
            </a:r>
            <a:r>
              <a:rPr dirty="0" sz="800" spc="25">
                <a:latin typeface="Microsoft Sans Serif"/>
                <a:cs typeface="Microsoft Sans Serif"/>
              </a:rPr>
              <a:t>de equipos de </a:t>
            </a:r>
            <a:r>
              <a:rPr dirty="0" sz="800" spc="35">
                <a:latin typeface="Microsoft Sans Serif"/>
                <a:cs typeface="Microsoft Sans Serif"/>
              </a:rPr>
              <a:t>prueba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relés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5">
                <a:latin typeface="Microsoft Sans Serif"/>
                <a:cs typeface="Microsoft Sans Serif"/>
              </a:rPr>
              <a:t>1997. Tiene </a:t>
            </a:r>
            <a:r>
              <a:rPr dirty="0" sz="800" spc="20">
                <a:latin typeface="Microsoft Sans Serif"/>
                <a:cs typeface="Microsoft Sans Serif"/>
              </a:rPr>
              <a:t>más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0">
                <a:latin typeface="Microsoft Sans Serif"/>
                <a:cs typeface="Microsoft Sans Serif"/>
              </a:rPr>
              <a:t>15 </a:t>
            </a:r>
            <a:r>
              <a:rPr dirty="0" sz="800" spc="15">
                <a:latin typeface="Microsoft Sans Serif"/>
                <a:cs typeface="Microsoft Sans Serif"/>
              </a:rPr>
              <a:t>años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experiencia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0">
                <a:latin typeface="Microsoft Sans Serif"/>
                <a:cs typeface="Microsoft Sans Serif"/>
              </a:rPr>
              <a:t>campo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ingeniería </a:t>
            </a:r>
            <a:r>
              <a:rPr dirty="0" sz="800" spc="15">
                <a:latin typeface="Microsoft Sans Serif"/>
                <a:cs typeface="Microsoft Sans Serif"/>
              </a:rPr>
              <a:t>eléctrica, cinco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5">
                <a:latin typeface="Microsoft Sans Serif"/>
                <a:cs typeface="Microsoft Sans Serif"/>
              </a:rPr>
              <a:t>cuales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30">
                <a:latin typeface="Microsoft Sans Serif"/>
                <a:cs typeface="Microsoft Sans Serif"/>
              </a:rPr>
              <a:t>han </a:t>
            </a:r>
            <a:r>
              <a:rPr dirty="0" sz="800" spc="20">
                <a:latin typeface="Microsoft Sans Serif"/>
                <a:cs typeface="Microsoft Sans Serif"/>
              </a:rPr>
              <a:t>dedicado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15">
                <a:latin typeface="Microsoft Sans Serif"/>
                <a:cs typeface="Microsoft Sans Serif"/>
              </a:rPr>
              <a:t>relés </a:t>
            </a:r>
            <a:r>
              <a:rPr dirty="0" sz="800" spc="25">
                <a:latin typeface="Microsoft Sans Serif"/>
                <a:cs typeface="Microsoft Sans Serif"/>
              </a:rPr>
              <a:t>de protección. </a:t>
            </a:r>
            <a:r>
              <a:rPr dirty="0" sz="800" spc="15">
                <a:latin typeface="Microsoft Sans Serif"/>
                <a:cs typeface="Microsoft Sans Serif"/>
              </a:rPr>
              <a:t>Antes </a:t>
            </a:r>
            <a:r>
              <a:rPr dirty="0" sz="800" spc="25">
                <a:latin typeface="Microsoft Sans Serif"/>
                <a:cs typeface="Microsoft Sans Serif"/>
              </a:rPr>
              <a:t>de unirse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20">
                <a:latin typeface="Microsoft Sans Serif"/>
                <a:cs typeface="Microsoft Sans Serif"/>
              </a:rPr>
              <a:t>Doble </a:t>
            </a:r>
            <a:r>
              <a:rPr dirty="0" sz="800" spc="2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Engineering, </a:t>
            </a:r>
            <a:r>
              <a:rPr dirty="0" sz="800" spc="15">
                <a:latin typeface="Microsoft Sans Serif"/>
                <a:cs typeface="Microsoft Sans Serif"/>
              </a:rPr>
              <a:t>Dennis </a:t>
            </a:r>
            <a:r>
              <a:rPr dirty="0" sz="800" spc="35">
                <a:latin typeface="Microsoft Sans Serif"/>
                <a:cs typeface="Microsoft Sans Serif"/>
              </a:rPr>
              <a:t>trabajó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>
                <a:latin typeface="Microsoft Sans Serif"/>
                <a:cs typeface="Microsoft Sans Serif"/>
              </a:rPr>
              <a:t>Salt River </a:t>
            </a:r>
            <a:r>
              <a:rPr dirty="0" sz="800" spc="15">
                <a:latin typeface="Microsoft Sans Serif"/>
                <a:cs typeface="Microsoft Sans Serif"/>
              </a:rPr>
              <a:t>Project </a:t>
            </a:r>
            <a:r>
              <a:rPr dirty="0" sz="800" spc="-60">
                <a:latin typeface="Microsoft Sans Serif"/>
                <a:cs typeface="Microsoft Sans Serif"/>
              </a:rPr>
              <a:t>(SRP)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Arizona. </a:t>
            </a:r>
            <a:r>
              <a:rPr dirty="0" sz="800" spc="-20">
                <a:latin typeface="Microsoft Sans Serif"/>
                <a:cs typeface="Microsoft Sans Serif"/>
              </a:rPr>
              <a:t>En </a:t>
            </a:r>
            <a:r>
              <a:rPr dirty="0" sz="800" spc="-60">
                <a:latin typeface="Microsoft Sans Serif"/>
                <a:cs typeface="Microsoft Sans Serif"/>
              </a:rPr>
              <a:t>SRP,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25">
                <a:latin typeface="Microsoft Sans Serif"/>
                <a:cs typeface="Microsoft Sans Serif"/>
              </a:rPr>
              <a:t>desempeñó </a:t>
            </a:r>
            <a:r>
              <a:rPr dirty="0" sz="800" spc="35">
                <a:latin typeface="Microsoft Sans Serif"/>
                <a:cs typeface="Microsoft Sans Serif"/>
              </a:rPr>
              <a:t>como Ingeniero </a:t>
            </a:r>
            <a:r>
              <a:rPr dirty="0" sz="800" spc="4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Eléctrico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0">
                <a:latin typeface="Microsoft Sans Serif"/>
                <a:cs typeface="Microsoft Sans Serif"/>
              </a:rPr>
              <a:t>Grupo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Protección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5">
                <a:latin typeface="Microsoft Sans Serif"/>
                <a:cs typeface="Microsoft Sans Serif"/>
              </a:rPr>
              <a:t>Sistemas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0">
                <a:latin typeface="Microsoft Sans Serif"/>
                <a:cs typeface="Microsoft Sans Serif"/>
              </a:rPr>
              <a:t>Potencia,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0">
                <a:latin typeface="Microsoft Sans Serif"/>
                <a:cs typeface="Microsoft Sans Serif"/>
              </a:rPr>
              <a:t>Grupo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5">
                <a:latin typeface="Microsoft Sans Serif"/>
                <a:cs typeface="Microsoft Sans Serif"/>
              </a:rPr>
              <a:t>Marketing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0">
                <a:latin typeface="Microsoft Sans Serif"/>
                <a:cs typeface="Microsoft Sans Serif"/>
              </a:rPr>
              <a:t>Grupo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Controles. 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-25">
                <a:latin typeface="Microsoft Sans Serif"/>
                <a:cs typeface="Microsoft Sans Serif"/>
              </a:rPr>
              <a:t>Sus </a:t>
            </a:r>
            <a:r>
              <a:rPr dirty="0" sz="800" spc="25">
                <a:latin typeface="Microsoft Sans Serif"/>
                <a:cs typeface="Microsoft Sans Serif"/>
              </a:rPr>
              <a:t>funciones en </a:t>
            </a:r>
            <a:r>
              <a:rPr dirty="0" sz="800" spc="20">
                <a:latin typeface="Microsoft Sans Serif"/>
                <a:cs typeface="Microsoft Sans Serif"/>
              </a:rPr>
              <a:t>Protección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5">
                <a:latin typeface="Microsoft Sans Serif"/>
                <a:cs typeface="Microsoft Sans Serif"/>
              </a:rPr>
              <a:t>Sistemas </a:t>
            </a:r>
            <a:r>
              <a:rPr dirty="0" sz="800" spc="25">
                <a:latin typeface="Microsoft Sans Serif"/>
                <a:cs typeface="Microsoft Sans Serif"/>
              </a:rPr>
              <a:t>incluyeron </a:t>
            </a:r>
            <a:r>
              <a:rPr dirty="0" sz="800" spc="20">
                <a:latin typeface="Microsoft Sans Serif"/>
                <a:cs typeface="Microsoft Sans Serif"/>
              </a:rPr>
              <a:t>estudios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0">
                <a:latin typeface="Microsoft Sans Serif"/>
                <a:cs typeface="Microsoft Sans Serif"/>
              </a:rPr>
              <a:t>análisis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0">
                <a:latin typeface="Microsoft Sans Serif"/>
                <a:cs typeface="Microsoft Sans Serif"/>
              </a:rPr>
              <a:t>fallas, </a:t>
            </a:r>
            <a:r>
              <a:rPr dirty="0" sz="800" spc="20">
                <a:latin typeface="Microsoft Sans Serif"/>
                <a:cs typeface="Microsoft Sans Serif"/>
              </a:rPr>
              <a:t>diseño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esquemas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protección, </a:t>
            </a:r>
            <a:r>
              <a:rPr dirty="0" sz="800" spc="30">
                <a:latin typeface="Microsoft Sans Serif"/>
                <a:cs typeface="Microsoft Sans Serif"/>
              </a:rPr>
              <a:t>configuración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relés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25">
                <a:latin typeface="Microsoft Sans Serif"/>
                <a:cs typeface="Microsoft Sans Serif"/>
              </a:rPr>
              <a:t>puesta en </a:t>
            </a:r>
            <a:r>
              <a:rPr dirty="0" sz="800" spc="30">
                <a:latin typeface="Microsoft Sans Serif"/>
                <a:cs typeface="Microsoft Sans Serif"/>
              </a:rPr>
              <a:t>marcha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subestaciones. Antes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60">
                <a:latin typeface="Microsoft Sans Serif"/>
                <a:cs typeface="Microsoft Sans Serif"/>
              </a:rPr>
              <a:t>SRP, </a:t>
            </a:r>
            <a:r>
              <a:rPr dirty="0" sz="800" spc="15">
                <a:latin typeface="Microsoft Sans Serif"/>
                <a:cs typeface="Microsoft Sans Serif"/>
              </a:rPr>
              <a:t>Dennis </a:t>
            </a:r>
            <a:r>
              <a:rPr dirty="0" sz="800" spc="35">
                <a:latin typeface="Microsoft Sans Serif"/>
                <a:cs typeface="Microsoft Sans Serif"/>
              </a:rPr>
              <a:t>trabajó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Departamento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Agua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5">
                <a:latin typeface="Microsoft Sans Serif"/>
                <a:cs typeface="Microsoft Sans Serif"/>
              </a:rPr>
              <a:t>Energía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10">
                <a:latin typeface="Microsoft Sans Serif"/>
                <a:cs typeface="Microsoft Sans Serif"/>
              </a:rPr>
              <a:t>Ángeles </a:t>
            </a:r>
            <a:r>
              <a:rPr dirty="0" sz="800" spc="35">
                <a:latin typeface="Microsoft Sans Serif"/>
                <a:cs typeface="Microsoft Sans Serif"/>
              </a:rPr>
              <a:t>como </a:t>
            </a:r>
            <a:r>
              <a:rPr dirty="0" sz="800" spc="30">
                <a:latin typeface="Microsoft Sans Serif"/>
                <a:cs typeface="Microsoft Sans Serif"/>
              </a:rPr>
              <a:t>ingeniero </a:t>
            </a:r>
            <a:r>
              <a:rPr dirty="0" sz="800" spc="25">
                <a:latin typeface="Microsoft Sans Serif"/>
                <a:cs typeface="Microsoft Sans Serif"/>
              </a:rPr>
              <a:t>de controles de </a:t>
            </a:r>
            <a:r>
              <a:rPr dirty="0" sz="800" spc="30">
                <a:latin typeface="Microsoft Sans Serif"/>
                <a:cs typeface="Microsoft Sans Serif"/>
              </a:rPr>
              <a:t>corriente continua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alto </a:t>
            </a:r>
            <a:r>
              <a:rPr dirty="0" sz="800" spc="3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voltaje.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Dennis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miembro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50">
                <a:latin typeface="Microsoft Sans Serif"/>
                <a:cs typeface="Microsoft Sans Serif"/>
              </a:rPr>
              <a:t>IEEE.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Tiene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licenciatura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ingeniería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eléctrica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estado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Arizona.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967922"/>
            <a:ext cx="3684270" cy="36322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000" spc="10" b="1">
                <a:solidFill>
                  <a:srgbClr val="000083"/>
                </a:solidFill>
                <a:latin typeface="Arial"/>
                <a:cs typeface="Arial"/>
              </a:rPr>
              <a:t>Empresa</a:t>
            </a:r>
            <a:r>
              <a:rPr dirty="0" sz="1000" spc="-35" b="1">
                <a:solidFill>
                  <a:srgbClr val="000083"/>
                </a:solidFill>
                <a:latin typeface="Arial"/>
                <a:cs typeface="Arial"/>
              </a:rPr>
              <a:t> </a:t>
            </a:r>
            <a:r>
              <a:rPr dirty="0" sz="1000" spc="25" b="1">
                <a:solidFill>
                  <a:srgbClr val="000083"/>
                </a:solidFill>
                <a:latin typeface="Arial"/>
                <a:cs typeface="Arial"/>
              </a:rPr>
              <a:t>de</a:t>
            </a:r>
            <a:r>
              <a:rPr dirty="0" sz="1000" spc="-30" b="1">
                <a:solidFill>
                  <a:srgbClr val="000083"/>
                </a:solidFill>
                <a:latin typeface="Arial"/>
                <a:cs typeface="Arial"/>
              </a:rPr>
              <a:t> </a:t>
            </a:r>
            <a:r>
              <a:rPr dirty="0" sz="1000" spc="45" b="1">
                <a:solidFill>
                  <a:srgbClr val="000083"/>
                </a:solidFill>
                <a:latin typeface="Arial"/>
                <a:cs typeface="Arial"/>
              </a:rPr>
              <a:t>Ingeniería</a:t>
            </a:r>
            <a:r>
              <a:rPr dirty="0" sz="1000" spc="-30" b="1">
                <a:solidFill>
                  <a:srgbClr val="000083"/>
                </a:solidFill>
                <a:latin typeface="Arial"/>
                <a:cs typeface="Arial"/>
              </a:rPr>
              <a:t> </a:t>
            </a:r>
            <a:r>
              <a:rPr dirty="0" sz="1000" spc="20" b="1">
                <a:solidFill>
                  <a:srgbClr val="000083"/>
                </a:solidFill>
                <a:latin typeface="Arial"/>
                <a:cs typeface="Arial"/>
              </a:rPr>
              <a:t>Doble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700" spc="-15" i="1">
                <a:solidFill>
                  <a:srgbClr val="000083"/>
                </a:solidFill>
                <a:latin typeface="Verdana"/>
                <a:cs typeface="Verdana"/>
              </a:rPr>
              <a:t>Productos</a:t>
            </a:r>
            <a:r>
              <a:rPr dirty="0" sz="700" spc="-60" i="1">
                <a:solidFill>
                  <a:srgbClr val="000083"/>
                </a:solidFill>
                <a:latin typeface="Verdana"/>
                <a:cs typeface="Verdana"/>
              </a:rPr>
              <a:t> y</a:t>
            </a:r>
            <a:r>
              <a:rPr dirty="0" sz="700" spc="-55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5" i="1">
                <a:solidFill>
                  <a:srgbClr val="000083"/>
                </a:solidFill>
                <a:latin typeface="Verdana"/>
                <a:cs typeface="Verdana"/>
              </a:rPr>
              <a:t>servicios</a:t>
            </a:r>
            <a:r>
              <a:rPr dirty="0" sz="700" spc="-60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15" i="1">
                <a:solidFill>
                  <a:srgbClr val="000083"/>
                </a:solidFill>
                <a:latin typeface="Verdana"/>
                <a:cs typeface="Verdana"/>
              </a:rPr>
              <a:t>de</a:t>
            </a:r>
            <a:r>
              <a:rPr dirty="0" sz="700" spc="-55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15" i="1">
                <a:solidFill>
                  <a:srgbClr val="000083"/>
                </a:solidFill>
                <a:latin typeface="Verdana"/>
                <a:cs typeface="Verdana"/>
              </a:rPr>
              <a:t>diagnóstico</a:t>
            </a:r>
            <a:r>
              <a:rPr dirty="0" sz="700" spc="-60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0" i="1">
                <a:solidFill>
                  <a:srgbClr val="000083"/>
                </a:solidFill>
                <a:latin typeface="Verdana"/>
                <a:cs typeface="Verdana"/>
              </a:rPr>
              <a:t>para</a:t>
            </a:r>
            <a:r>
              <a:rPr dirty="0" sz="700" spc="-55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0" i="1">
                <a:solidFill>
                  <a:srgbClr val="000083"/>
                </a:solidFill>
                <a:latin typeface="Verdana"/>
                <a:cs typeface="Verdana"/>
              </a:rPr>
              <a:t>la</a:t>
            </a:r>
            <a:r>
              <a:rPr dirty="0" sz="700" spc="-55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0" i="1">
                <a:solidFill>
                  <a:srgbClr val="000083"/>
                </a:solidFill>
                <a:latin typeface="Verdana"/>
                <a:cs typeface="Verdana"/>
              </a:rPr>
              <a:t>industria</a:t>
            </a:r>
            <a:r>
              <a:rPr dirty="0" sz="700" spc="-60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15" i="1">
                <a:solidFill>
                  <a:srgbClr val="000083"/>
                </a:solidFill>
                <a:latin typeface="Verdana"/>
                <a:cs typeface="Verdana"/>
              </a:rPr>
              <a:t>de</a:t>
            </a:r>
            <a:r>
              <a:rPr dirty="0" sz="700" spc="-55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0" i="1">
                <a:solidFill>
                  <a:srgbClr val="000083"/>
                </a:solidFill>
                <a:latin typeface="Verdana"/>
                <a:cs typeface="Verdana"/>
              </a:rPr>
              <a:t>la</a:t>
            </a:r>
            <a:r>
              <a:rPr dirty="0" sz="700" spc="-60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0" i="1">
                <a:solidFill>
                  <a:srgbClr val="000083"/>
                </a:solidFill>
                <a:latin typeface="Verdana"/>
                <a:cs typeface="Verdana"/>
              </a:rPr>
              <a:t>energía</a:t>
            </a:r>
            <a:r>
              <a:rPr dirty="0" sz="700" spc="-55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5" i="1">
                <a:solidFill>
                  <a:srgbClr val="000083"/>
                </a:solidFill>
                <a:latin typeface="Verdana"/>
                <a:cs typeface="Verdana"/>
              </a:rPr>
              <a:t>eléctrica</a:t>
            </a:r>
            <a:r>
              <a:rPr dirty="0" sz="700" spc="-60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20" i="1">
                <a:solidFill>
                  <a:srgbClr val="000083"/>
                </a:solidFill>
                <a:latin typeface="Verdana"/>
                <a:cs typeface="Verdana"/>
              </a:rPr>
              <a:t>desde</a:t>
            </a:r>
            <a:r>
              <a:rPr dirty="0" sz="700" spc="-55" i="1">
                <a:solidFill>
                  <a:srgbClr val="000083"/>
                </a:solidFill>
                <a:latin typeface="Verdana"/>
                <a:cs typeface="Verdana"/>
              </a:rPr>
              <a:t> </a:t>
            </a:r>
            <a:r>
              <a:rPr dirty="0" sz="700" spc="-45" i="1">
                <a:solidFill>
                  <a:srgbClr val="000083"/>
                </a:solidFill>
                <a:latin typeface="Verdana"/>
                <a:cs typeface="Verdana"/>
              </a:rPr>
              <a:t>1920</a:t>
            </a:r>
            <a:endParaRPr sz="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Marita</dc:creator>
  <dcterms:created xsi:type="dcterms:W3CDTF">2022-05-22T19:33:04Z</dcterms:created>
  <dcterms:modified xsi:type="dcterms:W3CDTF">2022-05-22T19:33:04Z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2022-05-22T00:00:00Z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2022-05-22T00:00:00Z</vt:filetime>
  </property>
</Properties>
</file>